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258" r:id="rId2"/>
    <p:sldId id="497" r:id="rId3"/>
    <p:sldId id="496" r:id="rId4"/>
    <p:sldId id="498" r:id="rId5"/>
    <p:sldId id="499" r:id="rId6"/>
    <p:sldId id="503" r:id="rId7"/>
    <p:sldId id="500" r:id="rId8"/>
    <p:sldId id="501" r:id="rId9"/>
    <p:sldId id="504" r:id="rId10"/>
    <p:sldId id="502" r:id="rId11"/>
    <p:sldId id="483" r:id="rId12"/>
    <p:sldId id="484" r:id="rId13"/>
    <p:sldId id="487" r:id="rId14"/>
    <p:sldId id="485" r:id="rId15"/>
    <p:sldId id="488" r:id="rId16"/>
    <p:sldId id="490" r:id="rId17"/>
    <p:sldId id="492" r:id="rId18"/>
    <p:sldId id="493" r:id="rId19"/>
    <p:sldId id="494" r:id="rId20"/>
    <p:sldId id="486" r:id="rId21"/>
    <p:sldId id="495" r:id="rId22"/>
    <p:sldId id="489" r:id="rId23"/>
    <p:sldId id="491" r:id="rId24"/>
    <p:sldId id="457" r:id="rId25"/>
    <p:sldId id="466" r:id="rId26"/>
    <p:sldId id="461" r:id="rId27"/>
    <p:sldId id="465" r:id="rId28"/>
    <p:sldId id="464" r:id="rId29"/>
    <p:sldId id="479" r:id="rId30"/>
    <p:sldId id="473" r:id="rId31"/>
    <p:sldId id="480" r:id="rId32"/>
    <p:sldId id="481" r:id="rId33"/>
    <p:sldId id="469" r:id="rId34"/>
    <p:sldId id="470" r:id="rId35"/>
    <p:sldId id="471" r:id="rId36"/>
    <p:sldId id="474" r:id="rId37"/>
    <p:sldId id="472" r:id="rId38"/>
    <p:sldId id="482" r:id="rId39"/>
    <p:sldId id="468" r:id="rId40"/>
    <p:sldId id="476" r:id="rId41"/>
    <p:sldId id="475" r:id="rId42"/>
    <p:sldId id="447" r:id="rId43"/>
    <p:sldId id="448" r:id="rId44"/>
    <p:sldId id="445" r:id="rId45"/>
    <p:sldId id="449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A5A5A5"/>
    <a:srgbClr val="000000"/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0"/>
    <p:restoredTop sz="96512"/>
  </p:normalViewPr>
  <p:slideViewPr>
    <p:cSldViewPr snapToGrid="0">
      <p:cViewPr varScale="1">
        <p:scale>
          <a:sx n="106" d="100"/>
          <a:sy n="106" d="100"/>
        </p:scale>
        <p:origin x="216" y="584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8/14/25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drive/u/1/folders/1RPI4DAfbvJAiQ46jB9uCBNKfSaxC_HXt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user-web.icecube.wisc.edu/~pgutjahr/PromptMuons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ceprod.icecube.aq/dataset/7cff396eab4011ee953600505684797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8496" y="2047716"/>
            <a:ext cx="5043359" cy="3395992"/>
          </a:xfrm>
        </p:spPr>
        <p:txBody>
          <a:bodyPr anchor="b">
            <a:normAutofit fontScale="90000"/>
          </a:bodyPr>
          <a:lstStyle/>
          <a:p>
            <a:pPr marL="35488" marR="35488" algn="r" defTabSz="863399">
              <a:buClr>
                <a:srgbClr val="719F33"/>
              </a:buClr>
              <a:defRPr sz="1800">
                <a:uFillTx/>
              </a:defRPr>
            </a:pP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Prompt </a:t>
            </a:r>
            <a:r>
              <a:rPr lang="de-DE" sz="33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Update</a:t>
            </a:r>
            <a:b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- </a:t>
            </a:r>
            <a:r>
              <a:rPr lang="de-DE" sz="33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Coincident</a:t>
            </a: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Events &amp; </a:t>
            </a:r>
            <a:r>
              <a:rPr lang="de-DE" sz="33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Systematics</a:t>
            </a: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b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26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de-DE" sz="2600" dirty="0">
                <a:solidFill>
                  <a:schemeClr val="tx1">
                    <a:lumMod val="85000"/>
                  </a:schemeClr>
                </a:solidFill>
              </a:rPr>
              <a:t>August 15, 2025</a:t>
            </a:r>
            <a:br>
              <a:rPr lang="en-DE" sz="3200" dirty="0">
                <a:solidFill>
                  <a:schemeClr val="tx2">
                    <a:lumMod val="90000"/>
                  </a:schemeClr>
                </a:solidFill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61A046-4F4B-A9F5-7883-20DCFF6322AC}"/>
              </a:ext>
            </a:extLst>
          </p:cNvPr>
          <p:cNvSpPr txBox="1"/>
          <p:nvPr/>
        </p:nvSpPr>
        <p:spPr>
          <a:xfrm>
            <a:off x="9018967" y="5433868"/>
            <a:ext cx="30528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WG reviewer: </a:t>
            </a:r>
            <a:r>
              <a:rPr lang="en-DE" sz="1600">
                <a:solidFill>
                  <a:schemeClr val="tx1">
                    <a:lumMod val="85000"/>
                  </a:schemeClr>
                </a:solidFill>
              </a:rPr>
              <a:t>Dennis Soldin</a:t>
            </a:r>
            <a:endParaRPr lang="de-DE" sz="16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de-DE" sz="1600" dirty="0">
                <a:solidFill>
                  <a:schemeClr val="tx1">
                    <a:lumMod val="85000"/>
                  </a:schemeClr>
                </a:solidFill>
              </a:rPr>
              <a:t>Coll. </a:t>
            </a:r>
            <a:r>
              <a:rPr lang="de-DE" sz="1600" dirty="0" err="1">
                <a:solidFill>
                  <a:schemeClr val="tx1">
                    <a:lumMod val="85000"/>
                  </a:schemeClr>
                </a:solidFill>
              </a:rPr>
              <a:t>reviewer</a:t>
            </a:r>
            <a:r>
              <a:rPr lang="de-DE" sz="1600" dirty="0">
                <a:solidFill>
                  <a:schemeClr val="tx1">
                    <a:lumMod val="85000"/>
                  </a:schemeClr>
                </a:solidFill>
              </a:rPr>
              <a:t>: Anatoli </a:t>
            </a:r>
            <a:r>
              <a:rPr lang="de-DE" sz="1600" dirty="0" err="1">
                <a:solidFill>
                  <a:schemeClr val="tx1">
                    <a:lumMod val="85000"/>
                  </a:schemeClr>
                </a:solidFill>
              </a:rPr>
              <a:t>Fedynitch</a:t>
            </a:r>
            <a:endParaRPr lang="en-DE" sz="16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Technical reviewer: Karolin Hymon</a:t>
            </a:r>
          </a:p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Wiki: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 wiki</a:t>
            </a:r>
            <a:endParaRPr lang="en-GB" sz="16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Last update</a:t>
            </a:r>
            <a:r>
              <a:rPr lang="en-DE" sz="160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Leadingness Cut</a:t>
            </a:r>
            <a:endParaRPr lang="en-DE" sz="16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868F-FF0B-0AA9-BF68-148C2BF2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1E502-7139-2AA4-AA8D-A3EC7C9D7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54DFB-53ED-F0B9-A94B-D28E996F3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78F98A-3CCF-4EDB-9646-41684B89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65526-9C8C-F655-0A06-E426C1DC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37" y="2097156"/>
            <a:ext cx="5225542" cy="3817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EAE273-DB3B-F37F-F907-6D152B91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" y="2097157"/>
            <a:ext cx="5233719" cy="3817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5AA74-EC21-2D70-46E4-59BC4104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Data—MC Proxy Variable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D1F4-DD83-04A1-806B-402DDE80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D5E1-0444-D7F9-B45E-B5B945F5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0E45F-FADC-1F82-20FA-509205B3F282}"/>
                  </a:ext>
                </a:extLst>
              </p:cNvPr>
              <p:cNvSpPr txBox="1"/>
              <p:nvPr/>
            </p:nvSpPr>
            <p:spPr>
              <a:xfrm>
                <a:off x="4718650" y="1191498"/>
                <a:ext cx="2813591" cy="533864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Leadingness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Energy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Energy</m:t>
                        </m:r>
                      </m:den>
                    </m:f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0E45F-FADC-1F82-20FA-509205B3F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650" y="1191498"/>
                <a:ext cx="2813591" cy="533864"/>
              </a:xfrm>
              <a:prstGeom prst="rect">
                <a:avLst/>
              </a:prstGeom>
              <a:blipFill>
                <a:blip r:embed="rId4"/>
                <a:stretch>
                  <a:fillRect l="-1794" b="-93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CBB59A41-69E5-177A-AFA8-DB52D01368A9}"/>
              </a:ext>
            </a:extLst>
          </p:cNvPr>
          <p:cNvSpPr/>
          <p:nvPr/>
        </p:nvSpPr>
        <p:spPr>
          <a:xfrm>
            <a:off x="5114260" y="4006030"/>
            <a:ext cx="2104491" cy="906247"/>
          </a:xfrm>
          <a:prstGeom prst="rightArrow">
            <a:avLst/>
          </a:prstGeom>
          <a:solidFill>
            <a:srgbClr val="74B8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500" dirty="0">
                <a:solidFill>
                  <a:schemeClr val="tx1"/>
                </a:solidFill>
              </a:rPr>
              <a:t>Leadingness &gt; 40%</a:t>
            </a:r>
          </a:p>
        </p:txBody>
      </p:sp>
    </p:spTree>
    <p:extLst>
      <p:ext uri="{BB962C8B-B14F-4D97-AF65-F5344CB8AC3E}">
        <p14:creationId xmlns:p14="http://schemas.microsoft.com/office/powerpoint/2010/main" val="357195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635E-8305-2D56-2304-23BA053A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Data—MC Proxy Variable: Leadingness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EB7CE-96A1-81B5-7D3F-51F0C30B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6C439-51D9-423E-87C1-72ABD1F7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25471-5A02-E024-E7D7-FF6722638C33}"/>
              </a:ext>
            </a:extLst>
          </p:cNvPr>
          <p:cNvSpPr txBox="1"/>
          <p:nvPr/>
        </p:nvSpPr>
        <p:spPr>
          <a:xfrm>
            <a:off x="628918" y="1515903"/>
            <a:ext cx="1580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Nomalizations: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H3a: + 12 %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H4a: + 9%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GST: + 32%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GSF: </a:t>
            </a:r>
            <a:r>
              <a:rPr lang="en-DE"/>
              <a:t>+ 9%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90D83-FF4D-9E73-AB6E-A23DB71BF900}"/>
              </a:ext>
            </a:extLst>
          </p:cNvPr>
          <p:cNvSpPr txBox="1"/>
          <p:nvPr/>
        </p:nvSpPr>
        <p:spPr>
          <a:xfrm>
            <a:off x="429658" y="4516916"/>
            <a:ext cx="3053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MC shapes agree with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Total normalization has NO </a:t>
            </a:r>
            <a:br>
              <a:rPr lang="en-DE" dirty="0"/>
            </a:br>
            <a:r>
              <a:rPr lang="en-DE" dirty="0"/>
              <a:t>impact on unfolding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F86DF-1BED-9191-24BA-D13CC5E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428" y="892664"/>
            <a:ext cx="7545572" cy="55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BFFE-8F38-773F-20D1-5F8E93C8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Proxy &amp; Target Distributions Before/After cut (True &amp; Reco)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3BA24-1858-190A-24D3-A6AC323E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7347D-C3B0-7EFF-AC32-CC5B7A8A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BFB5A-145F-E78A-0DD9-315F3E99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440"/>
            <a:ext cx="3809260" cy="278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A987A-5F8C-0E3D-1012-27CE1EB2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454"/>
            <a:ext cx="3809260" cy="2783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75EBD-2BDE-32B5-2643-CFCEB304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485" y="1131436"/>
            <a:ext cx="3809260" cy="278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A7229-DE46-AD9F-BBE8-9F0271F94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485" y="3938453"/>
            <a:ext cx="3809261" cy="2783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EBB65-47E7-0D0E-6E4F-97AE48A990EA}"/>
              </a:ext>
            </a:extLst>
          </p:cNvPr>
          <p:cNvSpPr txBox="1"/>
          <p:nvPr/>
        </p:nvSpPr>
        <p:spPr>
          <a:xfrm>
            <a:off x="3809260" y="3567295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0000"/>
                </a:solidFill>
              </a:rPr>
              <a:t>Cut on </a:t>
            </a:r>
            <a:r>
              <a:rPr lang="en-DE" dirty="0">
                <a:solidFill>
                  <a:srgbClr val="FF0000"/>
                </a:solidFill>
              </a:rPr>
              <a:t>TRUE </a:t>
            </a:r>
            <a:br>
              <a:rPr lang="en-DE" dirty="0">
                <a:solidFill>
                  <a:srgbClr val="FF0000"/>
                </a:solidFill>
              </a:rPr>
            </a:br>
            <a:r>
              <a:rPr lang="en-DE" dirty="0">
                <a:solidFill>
                  <a:srgbClr val="000000"/>
                </a:solidFill>
              </a:rPr>
              <a:t>leadingness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11A08-DFA8-935F-1E28-135AF72BB4D5}"/>
              </a:ext>
            </a:extLst>
          </p:cNvPr>
          <p:cNvSpPr txBox="1"/>
          <p:nvPr/>
        </p:nvSpPr>
        <p:spPr>
          <a:xfrm>
            <a:off x="10226727" y="3567294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0000"/>
                </a:solidFill>
              </a:rPr>
              <a:t>Cut on </a:t>
            </a:r>
            <a:r>
              <a:rPr lang="en-DE" dirty="0">
                <a:solidFill>
                  <a:srgbClr val="74B842"/>
                </a:solidFill>
              </a:rPr>
              <a:t>PRED</a:t>
            </a:r>
            <a:r>
              <a:rPr lang="en-DE" dirty="0">
                <a:solidFill>
                  <a:srgbClr val="000000"/>
                </a:solidFill>
              </a:rPr>
              <a:t> </a:t>
            </a:r>
            <a:br>
              <a:rPr lang="en-DE" dirty="0">
                <a:solidFill>
                  <a:srgbClr val="000000"/>
                </a:solidFill>
              </a:rPr>
            </a:br>
            <a:r>
              <a:rPr lang="en-DE" dirty="0">
                <a:solidFill>
                  <a:srgbClr val="000000"/>
                </a:solidFill>
              </a:rPr>
              <a:t>leadingness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6E0D8-D358-AB88-5ABA-BCBCF72C27B6}"/>
              </a:ext>
            </a:extLst>
          </p:cNvPr>
          <p:cNvSpPr txBox="1"/>
          <p:nvPr/>
        </p:nvSpPr>
        <p:spPr>
          <a:xfrm>
            <a:off x="1203989" y="1820404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Proxy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99093-60D8-1C54-3864-1571FD236679}"/>
              </a:ext>
            </a:extLst>
          </p:cNvPr>
          <p:cNvSpPr txBox="1"/>
          <p:nvPr/>
        </p:nvSpPr>
        <p:spPr>
          <a:xfrm>
            <a:off x="7496474" y="1820404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Proxy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0B042-D2B3-27BB-A213-B419251FD719}"/>
              </a:ext>
            </a:extLst>
          </p:cNvPr>
          <p:cNvSpPr txBox="1"/>
          <p:nvPr/>
        </p:nvSpPr>
        <p:spPr>
          <a:xfrm>
            <a:off x="1261120" y="4651417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71CD7-AA90-04EA-AE01-43EA218017BE}"/>
              </a:ext>
            </a:extLst>
          </p:cNvPr>
          <p:cNvSpPr txBox="1"/>
          <p:nvPr/>
        </p:nvSpPr>
        <p:spPr>
          <a:xfrm>
            <a:off x="7542588" y="4651417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7481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88D8-B4E8-4915-6A99-B565E2C5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Reconstructions for Leadingness: Level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5A7DF-174C-C9A0-2797-2280E0E0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63EB2-DCE9-F177-664B-232B2157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E6F3B36-D851-E6DA-9E38-E7683860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903"/>
            <a:ext cx="5629681" cy="4119435"/>
          </a:xfrm>
          <a:prstGeom prst="rect">
            <a:avLst/>
          </a:prstGeom>
        </p:spPr>
      </p:pic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6227576D-2455-0D39-D1EF-06EAD072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37" y="1567903"/>
            <a:ext cx="5629681" cy="41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69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95D9-6BAB-D1D3-F37C-7D847CCD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Reconstructions after Leadingness cut: Final Level</a:t>
            </a:r>
          </a:p>
        </p:txBody>
      </p:sp>
      <p:pic>
        <p:nvPicPr>
          <p:cNvPr id="7" name="Content Placeholder 6" descr="A graph of a graph showing a number of numbers&#10;&#10;AI-generated content may be incorrect.">
            <a:extLst>
              <a:ext uri="{FF2B5EF4-FFF2-40B4-BE49-F238E27FC236}">
                <a16:creationId xmlns:a16="http://schemas.microsoft.com/office/drawing/2014/main" id="{5B679BE5-C6FA-A573-183E-B9C5A1BC0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619480"/>
            <a:ext cx="5660567" cy="414203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E4F0-7EBA-F647-BB10-6EFEC4ED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1203B-13EE-AEC2-95FC-6D4049E9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9" name="Picture 8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56D2E824-01AC-7968-FB1D-438668B1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2" y="1619480"/>
            <a:ext cx="5660569" cy="4142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55DB2-1AC9-AE31-1B2E-DD7384986864}"/>
              </a:ext>
            </a:extLst>
          </p:cNvPr>
          <p:cNvSpPr txBox="1"/>
          <p:nvPr/>
        </p:nvSpPr>
        <p:spPr>
          <a:xfrm>
            <a:off x="3829791" y="6171683"/>
            <a:ext cx="288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Improved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331978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BBC9-AD2E-0F97-EC27-6ED0BF01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on 12.12 years MC Pseudo data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C2EE3C0-19F6-7889-D535-E8ED1B0A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89" y="2291508"/>
            <a:ext cx="4972571" cy="37464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2421-CADB-6C9C-E8EA-9C45144E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2BC96-193B-8230-7442-D1C9692C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A graph of a graph with numbers and lines&#10;&#10;AI-generated content may be incorrect.">
            <a:extLst>
              <a:ext uri="{FF2B5EF4-FFF2-40B4-BE49-F238E27FC236}">
                <a16:creationId xmlns:a16="http://schemas.microsoft.com/office/drawing/2014/main" id="{BAFF48E5-BEE3-6CDC-64F9-FBDE42A1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60" y="1095455"/>
            <a:ext cx="7067040" cy="5171201"/>
          </a:xfrm>
          <a:prstGeom prst="rect">
            <a:avLst/>
          </a:prstGeom>
        </p:spPr>
      </p:pic>
      <p:pic>
        <p:nvPicPr>
          <p:cNvPr id="11" name="Picture 10" descr="A square root of a mathematical equation&#10;&#10;AI-generated content may be incorrect.">
            <a:extLst>
              <a:ext uri="{FF2B5EF4-FFF2-40B4-BE49-F238E27FC236}">
                <a16:creationId xmlns:a16="http://schemas.microsoft.com/office/drawing/2014/main" id="{68D25E62-FDD6-1AA9-1E44-BDF77F7A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083" y="1666578"/>
            <a:ext cx="2108633" cy="624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FE923-95A0-4AFA-B7F1-C5996DDFBAF1}"/>
              </a:ext>
            </a:extLst>
          </p:cNvPr>
          <p:cNvSpPr txBox="1"/>
          <p:nvPr/>
        </p:nvSpPr>
        <p:spPr>
          <a:xfrm>
            <a:off x="152389" y="1485985"/>
            <a:ext cx="285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Find reguluraization with </a:t>
            </a:r>
            <a:br>
              <a:rPr lang="en-DE" dirty="0"/>
            </a:br>
            <a:r>
              <a:rPr lang="en-DE" dirty="0"/>
              <a:t>minimal correlation:</a:t>
            </a:r>
            <a:br>
              <a:rPr lang="en-DE" dirty="0"/>
            </a:br>
            <a:r>
              <a:rPr lang="en-DE" dirty="0">
                <a:solidFill>
                  <a:srgbClr val="A5A5A5"/>
                </a:solidFill>
              </a:rPr>
              <a:t>(V: Covariance Matrix)</a:t>
            </a:r>
          </a:p>
        </p:txBody>
      </p:sp>
    </p:spTree>
    <p:extLst>
      <p:ext uri="{BB962C8B-B14F-4D97-AF65-F5344CB8AC3E}">
        <p14:creationId xmlns:p14="http://schemas.microsoft.com/office/powerpoint/2010/main" val="742396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2DD9-323A-3ECD-0EE5-F875DFE2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Robustness Tests</a:t>
            </a:r>
          </a:p>
        </p:txBody>
      </p:sp>
      <p:pic>
        <p:nvPicPr>
          <p:cNvPr id="7" name="Content Placeholder 6" descr="A graph of 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D47BAFE3-D0DE-2C9C-7F53-20C4029C0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985094"/>
            <a:ext cx="5950490" cy="43541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71C-8E85-C45A-A133-F08C4D4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E4D6F-5583-5CD7-DFBB-D2772265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B557D0EA-F133-A319-148B-44EDFE1A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0381"/>
            <a:ext cx="5950490" cy="4354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D0E654-018A-E211-06D8-5093ACEFE3C5}"/>
              </a:ext>
            </a:extLst>
          </p:cNvPr>
          <p:cNvSpPr txBox="1"/>
          <p:nvPr/>
        </p:nvSpPr>
        <p:spPr>
          <a:xfrm>
            <a:off x="538480" y="1275745"/>
            <a:ext cx="5091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Build unfolding matrix on H3a, H4a, GST and GSF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Unfold H3a as “test data”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7E3D7-FDCF-90C3-4557-83B5D1A4D8C5}"/>
              </a:ext>
            </a:extLst>
          </p:cNvPr>
          <p:cNvSpPr txBox="1"/>
          <p:nvPr/>
        </p:nvSpPr>
        <p:spPr>
          <a:xfrm>
            <a:off x="6805242" y="1275745"/>
            <a:ext cx="442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Build unfolding matrix on H3a with 𝛾 ±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Unfold H3a as “test data”</a:t>
            </a:r>
          </a:p>
        </p:txBody>
      </p:sp>
    </p:spTree>
    <p:extLst>
      <p:ext uri="{BB962C8B-B14F-4D97-AF65-F5344CB8AC3E}">
        <p14:creationId xmlns:p14="http://schemas.microsoft.com/office/powerpoint/2010/main" val="1967800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560A2-F72E-ACD4-6D10-2CF3DE0E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22" y="916710"/>
            <a:ext cx="7481777" cy="5466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40E446-700C-E44F-D856-5759846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Test: Pseudo Data set includes ONLY conv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8011E-8539-E575-ABBD-EED85A67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C4D3D-F309-69AD-9DFA-4B166F1D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5120A-6649-47B3-8E95-5F666771DDD5}"/>
              </a:ext>
            </a:extLst>
          </p:cNvPr>
          <p:cNvSpPr txBox="1"/>
          <p:nvPr/>
        </p:nvSpPr>
        <p:spPr>
          <a:xfrm>
            <a:off x="432778" y="2967335"/>
            <a:ext cx="3789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74B842"/>
                </a:solidFill>
              </a:rPr>
              <a:t>Expectation</a:t>
            </a:r>
            <a:r>
              <a:rPr lang="en-DE" dirty="0"/>
              <a:t>: </a:t>
            </a:r>
            <a:br>
              <a:rPr lang="en-DE" dirty="0"/>
            </a:br>
            <a:r>
              <a:rPr lang="en-DE" dirty="0"/>
              <a:t>Unfolding agrees with </a:t>
            </a:r>
            <a:r>
              <a:rPr lang="en-DE" dirty="0">
                <a:solidFill>
                  <a:srgbClr val="74B842"/>
                </a:solidFill>
              </a:rPr>
              <a:t>conventional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Works as expected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4B650-8880-362E-029F-5F83804A6F5E}"/>
              </a:ext>
            </a:extLst>
          </p:cNvPr>
          <p:cNvSpPr txBox="1"/>
          <p:nvPr/>
        </p:nvSpPr>
        <p:spPr>
          <a:xfrm>
            <a:off x="8736356" y="3835263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909C8-C325-F550-C8F3-E450D3DCB091}"/>
              </a:ext>
            </a:extLst>
          </p:cNvPr>
          <p:cNvSpPr txBox="1"/>
          <p:nvPr/>
        </p:nvSpPr>
        <p:spPr>
          <a:xfrm>
            <a:off x="6879745" y="6028034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0DC315-F5E3-FC95-8D0F-BADEBC23DF0C}"/>
              </a:ext>
            </a:extLst>
          </p:cNvPr>
          <p:cNvCxnSpPr/>
          <p:nvPr/>
        </p:nvCxnSpPr>
        <p:spPr>
          <a:xfrm>
            <a:off x="9664995" y="4157330"/>
            <a:ext cx="584791" cy="86123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25F621-172D-7E8E-0AEC-2EC459ACDE4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609368" y="5390707"/>
            <a:ext cx="1417674" cy="63732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99205A-4917-52B7-3DCC-7EA4EBF04EBE}"/>
              </a:ext>
            </a:extLst>
          </p:cNvPr>
          <p:cNvSpPr txBox="1"/>
          <p:nvPr/>
        </p:nvSpPr>
        <p:spPr>
          <a:xfrm>
            <a:off x="95693" y="5750560"/>
            <a:ext cx="409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5A5A5"/>
                </a:solidFill>
              </a:rPr>
              <a:t>N</a:t>
            </a:r>
            <a:r>
              <a:rPr lang="en-DE" dirty="0">
                <a:solidFill>
                  <a:srgbClr val="A5A5A5"/>
                </a:solidFill>
              </a:rPr>
              <a:t>o effective area are uncertainties shown</a:t>
            </a:r>
          </a:p>
        </p:txBody>
      </p:sp>
    </p:spTree>
    <p:extLst>
      <p:ext uri="{BB962C8B-B14F-4D97-AF65-F5344CB8AC3E}">
        <p14:creationId xmlns:p14="http://schemas.microsoft.com/office/powerpoint/2010/main" val="262861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56A8-2276-8D78-DADF-BF5B6B55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Test: Pseudo data includes prompt &amp; conv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97E91-A6D6-EB9D-4959-9EC05313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7C8BD-E29D-E57E-776F-664C0639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B66D9-9FBA-004E-A02A-104B1C372D47}"/>
              </a:ext>
            </a:extLst>
          </p:cNvPr>
          <p:cNvSpPr txBox="1"/>
          <p:nvPr/>
        </p:nvSpPr>
        <p:spPr>
          <a:xfrm>
            <a:off x="432778" y="2967335"/>
            <a:ext cx="3014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74B842"/>
                </a:solidFill>
              </a:rPr>
              <a:t>Expectation</a:t>
            </a:r>
            <a:r>
              <a:rPr lang="en-DE" dirty="0"/>
              <a:t>: </a:t>
            </a:r>
            <a:br>
              <a:rPr lang="en-DE" dirty="0"/>
            </a:br>
            <a:r>
              <a:rPr lang="en-DE" dirty="0"/>
              <a:t>Unfolding agrees with </a:t>
            </a:r>
            <a:r>
              <a:rPr lang="en-DE" dirty="0">
                <a:solidFill>
                  <a:srgbClr val="74B842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Works as expected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5DDFF-BBD1-8F2D-A054-1830EAFA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633" y="900433"/>
            <a:ext cx="7577467" cy="5536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EEC0C5-76DC-CDA5-D84F-09CC64366C57}"/>
              </a:ext>
            </a:extLst>
          </p:cNvPr>
          <p:cNvSpPr txBox="1"/>
          <p:nvPr/>
        </p:nvSpPr>
        <p:spPr>
          <a:xfrm>
            <a:off x="8736356" y="3835263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FFA1F-A0D3-3D24-62D1-03421FBDE596}"/>
              </a:ext>
            </a:extLst>
          </p:cNvPr>
          <p:cNvSpPr txBox="1"/>
          <p:nvPr/>
        </p:nvSpPr>
        <p:spPr>
          <a:xfrm>
            <a:off x="6879745" y="6028034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439A6-81FA-4B09-60E4-8A31415004E2}"/>
              </a:ext>
            </a:extLst>
          </p:cNvPr>
          <p:cNvCxnSpPr/>
          <p:nvPr/>
        </p:nvCxnSpPr>
        <p:spPr>
          <a:xfrm>
            <a:off x="9664995" y="4157330"/>
            <a:ext cx="584791" cy="86123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03F45C-E91F-A925-EB45-86E5A2ACAF4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609368" y="5507665"/>
            <a:ext cx="1587795" cy="520369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3BD0E-16B7-CBDD-D1F0-E264D7880BBD}"/>
              </a:ext>
            </a:extLst>
          </p:cNvPr>
          <p:cNvSpPr txBox="1"/>
          <p:nvPr/>
        </p:nvSpPr>
        <p:spPr>
          <a:xfrm>
            <a:off x="95693" y="5750560"/>
            <a:ext cx="409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5A5A5"/>
                </a:solidFill>
              </a:rPr>
              <a:t>N</a:t>
            </a:r>
            <a:r>
              <a:rPr lang="en-DE" dirty="0">
                <a:solidFill>
                  <a:srgbClr val="A5A5A5"/>
                </a:solidFill>
              </a:rPr>
              <a:t>o effective area are uncertainties shown</a:t>
            </a:r>
          </a:p>
        </p:txBody>
      </p:sp>
    </p:spTree>
    <p:extLst>
      <p:ext uri="{BB962C8B-B14F-4D97-AF65-F5344CB8AC3E}">
        <p14:creationId xmlns:p14="http://schemas.microsoft.com/office/powerpoint/2010/main" val="162982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FF3A-DDBF-4E1A-FF6B-FEEFF38404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Coincident Primaries on Final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082CC-7836-9BC4-D34A-42485406C8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dataset </a:t>
            </a:r>
            <a:r>
              <a:rPr lang="en-US" dirty="0">
                <a:hlinkClick r:id="rId2"/>
              </a:rPr>
              <a:t>22615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5BA1B-2164-076B-040B-ABEEF344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E8867-F4DD-A3C4-35C3-85D2961C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8201D-D2E1-98C7-C098-AC610B16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3" y="4911969"/>
            <a:ext cx="11433121" cy="441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8350B5-2107-0DC1-7307-2AD34B5F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63" y="5744411"/>
            <a:ext cx="5410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0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EDA1-BD78-6BB0-3264-5BB4182F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02A2E-8276-8EFA-D168-FD73CD8F3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Leadingness &gt; 40 % improves data—MC of proxy variable</a:t>
            </a:r>
          </a:p>
          <a:p>
            <a:pPr lvl="1"/>
            <a:r>
              <a:rPr lang="en-DE" dirty="0"/>
              <a:t>Additional cut </a:t>
            </a:r>
            <a:r>
              <a:rPr lang="en-DE" dirty="0">
                <a:sym typeface="Wingdings" pitchFamily="2" charset="2"/>
              </a:rPr>
              <a:t> Final Level</a:t>
            </a:r>
          </a:p>
          <a:p>
            <a:pPr lvl="1"/>
            <a:r>
              <a:rPr lang="en-DE" dirty="0">
                <a:sym typeface="Wingdings" pitchFamily="2" charset="2"/>
              </a:rPr>
              <a:t>Better reconstructions</a:t>
            </a:r>
          </a:p>
          <a:p>
            <a:pPr lvl="1"/>
            <a:r>
              <a:rPr lang="en-DE" dirty="0">
                <a:sym typeface="Wingdings" pitchFamily="2" charset="2"/>
              </a:rPr>
              <a:t>Better correlation</a:t>
            </a:r>
          </a:p>
          <a:p>
            <a:r>
              <a:rPr lang="en-DE" dirty="0">
                <a:sym typeface="Wingdings" pitchFamily="2" charset="2"/>
              </a:rPr>
              <a:t>Unfolding works on MC for 12.12 years of data</a:t>
            </a:r>
          </a:p>
          <a:p>
            <a:r>
              <a:rPr lang="en-DE" dirty="0">
                <a:sym typeface="Wingdings" pitchFamily="2" charset="2"/>
              </a:rPr>
              <a:t>Robustness for different primary mass compositions and </a:t>
            </a:r>
            <a:r>
              <a:rPr lang="en-DE" dirty="0"/>
              <a:t>𝛾 ± 0.1 presented</a:t>
            </a:r>
          </a:p>
          <a:p>
            <a:r>
              <a:rPr lang="en-GB" dirty="0">
                <a:sym typeface="Wingdings" pitchFamily="2" charset="2"/>
              </a:rPr>
              <a:t>Algorithm is sensitive to </a:t>
            </a:r>
            <a:r>
              <a:rPr lang="en-DE" dirty="0">
                <a:sym typeface="Wingdings" pitchFamily="2" charset="2"/>
              </a:rPr>
              <a:t>prompt </a:t>
            </a:r>
          </a:p>
          <a:p>
            <a:pPr lvl="1"/>
            <a:r>
              <a:rPr lang="en-DE" dirty="0">
                <a:sym typeface="Wingdings" pitchFamily="2" charset="2"/>
              </a:rPr>
              <a:t>When injecting conv only  conv is revovered</a:t>
            </a:r>
          </a:p>
          <a:p>
            <a:pPr lvl="1"/>
            <a:r>
              <a:rPr lang="en-DE" dirty="0">
                <a:sym typeface="Wingdings" pitchFamily="2" charset="2"/>
              </a:rPr>
              <a:t>When injecting conv and prompt  total is recovered</a:t>
            </a:r>
          </a:p>
          <a:p>
            <a:endParaRPr lang="en-DE" dirty="0">
              <a:sym typeface="Wingdings" pitchFamily="2" charset="2"/>
            </a:endParaRP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D636-3F43-DDC2-0A99-8D96573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68B35-106A-68D4-1FCE-B422A1A4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37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09B2-C388-650F-F04B-AA0AB265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 – info for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E594-39AB-2EF7-8940-1BDB65981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Plots in these slides have been created with the proxy resolution binning k = 1</a:t>
            </a:r>
          </a:p>
          <a:p>
            <a:r>
              <a:rPr lang="en-GB" dirty="0"/>
              <a:t>P</a:t>
            </a:r>
            <a:r>
              <a:rPr lang="en-DE" dirty="0"/>
              <a:t>roxy: </a:t>
            </a:r>
            <a:r>
              <a:rPr lang="en-GB" dirty="0"/>
              <a:t>bins    = </a:t>
            </a:r>
            <a:r>
              <a:rPr lang="en-GB" dirty="0" err="1"/>
              <a:t>np.geomspace</a:t>
            </a:r>
            <a:r>
              <a:rPr lang="en-GB" dirty="0"/>
              <a:t>(1.5e3, 1.5e7, 11)</a:t>
            </a:r>
          </a:p>
          <a:p>
            <a:r>
              <a:rPr lang="en-GB" dirty="0" err="1"/>
              <a:t>Unf</a:t>
            </a:r>
            <a:r>
              <a:rPr lang="en-GB" dirty="0"/>
              <a:t>: </a:t>
            </a:r>
            <a:r>
              <a:rPr lang="en-GB" dirty="0" err="1"/>
              <a:t>unf_bins</a:t>
            </a:r>
            <a:r>
              <a:rPr lang="en-GB" dirty="0"/>
              <a:t> = </a:t>
            </a:r>
            <a:r>
              <a:rPr lang="en-GB" dirty="0" err="1"/>
              <a:t>np.geomspace</a:t>
            </a:r>
            <a:r>
              <a:rPr lang="en-GB" dirty="0"/>
              <a:t>(1e4, 1.5e7, 11)</a:t>
            </a:r>
          </a:p>
          <a:p>
            <a:r>
              <a:rPr lang="en-GB" dirty="0"/>
              <a:t>Test set: H3a, seed 42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9081C-59F6-21F7-C541-B189BAB0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34F1D-7F1F-7BC5-8B1D-A2D9F382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4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D593-41BE-4437-5637-5083C2E4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Final Level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D664-FEDA-EDA5-CF37-F2D78E15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F08B9-62F2-FE56-40F0-E6B98C21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EB582-DEA8-F00C-0F39-C7FA2B91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152"/>
            <a:ext cx="6049022" cy="455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91EF0-5489-09CE-8324-54B45CA9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67" y="1453153"/>
            <a:ext cx="6049023" cy="45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7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EFA85-C631-F5C3-1385-DA8213F6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Final Level Statistics: Proxy &amp; Target Binning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7573C31-D854-341C-48C3-ECC101EEC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6579"/>
            <a:ext cx="6029174" cy="45425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A4EF-817C-B269-14A8-B268C905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E1FD-0C65-F498-B759-A1BFF957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 descr="A graph of a graph of a number of electrons&#10;&#10;AI-generated content may be incorrect.">
            <a:extLst>
              <a:ext uri="{FF2B5EF4-FFF2-40B4-BE49-F238E27FC236}">
                <a16:creationId xmlns:a16="http://schemas.microsoft.com/office/drawing/2014/main" id="{5942335A-B326-87B0-FB0C-658F856F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6578"/>
            <a:ext cx="6029176" cy="45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07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A168C5-E85D-8A90-8D11-3879882D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091"/>
            <a:ext cx="6085957" cy="4356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DF01AB-C6F1-EFB8-0541-377E17BF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" y="1125091"/>
            <a:ext cx="6085957" cy="4356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A9C3D-9A6B-FBF3-F632-340F397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Astrophysical Neutrinos – Muon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FB1-3927-8B89-04A1-93459616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8D3EB-48BC-CF02-8D8D-FD34B32A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10C34A-A8DC-4117-AC82-93D7A7038D23}"/>
                  </a:ext>
                </a:extLst>
              </p:cNvPr>
              <p:cNvSpPr txBox="1"/>
              <p:nvPr/>
            </p:nvSpPr>
            <p:spPr>
              <a:xfrm>
                <a:off x="9982200" y="677574"/>
                <a:ext cx="1792286" cy="36933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=1.5,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10C34A-A8DC-4117-AC82-93D7A703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677574"/>
                <a:ext cx="179228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8DA4EB1-1219-CE32-342E-9D9A86E74FED}"/>
              </a:ext>
            </a:extLst>
          </p:cNvPr>
          <p:cNvSpPr txBox="1"/>
          <p:nvPr/>
        </p:nvSpPr>
        <p:spPr>
          <a:xfrm>
            <a:off x="3146212" y="2148076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only astro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F8FCF-A133-3905-319E-1A6DA04C6830}"/>
              </a:ext>
            </a:extLst>
          </p:cNvPr>
          <p:cNvSpPr txBox="1"/>
          <p:nvPr/>
        </p:nvSpPr>
        <p:spPr>
          <a:xfrm>
            <a:off x="8758178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E3C59-FC44-BD98-7A05-115AF3512877}"/>
              </a:ext>
            </a:extLst>
          </p:cNvPr>
          <p:cNvSpPr txBox="1"/>
          <p:nvPr/>
        </p:nvSpPr>
        <p:spPr>
          <a:xfrm>
            <a:off x="2494844" y="5904089"/>
            <a:ext cx="64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Neutrinos contribute ~10% to total flux at high energies &gt; 5 </a:t>
            </a:r>
            <a:r>
              <a:rPr lang="en-US" dirty="0" err="1">
                <a:solidFill>
                  <a:srgbClr val="74B842"/>
                </a:solidFill>
              </a:rPr>
              <a:t>PeV</a:t>
            </a:r>
            <a:endParaRPr lang="en-US" dirty="0">
              <a:solidFill>
                <a:srgbClr val="74B84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F7C29-8D00-5029-B339-4E444BEAA225}"/>
              </a:ext>
            </a:extLst>
          </p:cNvPr>
          <p:cNvCxnSpPr/>
          <p:nvPr/>
        </p:nvCxnSpPr>
        <p:spPr>
          <a:xfrm flipV="1">
            <a:off x="4154311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947353-144E-EBF0-46F1-00DDECA87DE1}"/>
              </a:ext>
            </a:extLst>
          </p:cNvPr>
          <p:cNvCxnSpPr/>
          <p:nvPr/>
        </p:nvCxnSpPr>
        <p:spPr>
          <a:xfrm flipV="1">
            <a:off x="10233377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EF7E866-EB6F-196A-120D-7894239C9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9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CEFB-902D-E71B-83BB-59F82DB7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Latest Astrophysical Diffuse Results by </a:t>
            </a:r>
            <a:r>
              <a:rPr lang="en-US" dirty="0" err="1"/>
              <a:t>IceCube</a:t>
            </a:r>
            <a:endParaRPr lang="en-US" dirty="0"/>
          </a:p>
        </p:txBody>
      </p:sp>
      <p:pic>
        <p:nvPicPr>
          <p:cNvPr id="7" name="Content Placeholder 6" descr="A screenshot of a document&#10;&#10;AI-generated content may be incorrect.">
            <a:extLst>
              <a:ext uri="{FF2B5EF4-FFF2-40B4-BE49-F238E27FC236}">
                <a16:creationId xmlns:a16="http://schemas.microsoft.com/office/drawing/2014/main" id="{C1F8CF19-4817-C90E-2A51-24C3B3EF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83" y="1366345"/>
            <a:ext cx="6070302" cy="442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F1D61-C669-F843-6EA3-79A2450B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13D43-8698-5F1A-9F55-DD3E042D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EB4C5-DABA-1A91-6CDC-374BE8F92F4E}"/>
              </a:ext>
            </a:extLst>
          </p:cNvPr>
          <p:cNvSpPr txBox="1"/>
          <p:nvPr/>
        </p:nvSpPr>
        <p:spPr>
          <a:xfrm>
            <a:off x="301217" y="5745922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ArXiv</a:t>
            </a:r>
            <a:r>
              <a:rPr lang="en-US" sz="1200" dirty="0">
                <a:solidFill>
                  <a:srgbClr val="A5A5A5"/>
                </a:solidFill>
              </a:rPr>
              <a:t>: 2308.00191</a:t>
            </a:r>
          </a:p>
        </p:txBody>
      </p:sp>
      <p:pic>
        <p:nvPicPr>
          <p:cNvPr id="10" name="Picture 9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0F14EB94-E9F7-F7E8-8577-4DFA9998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738" y="2764095"/>
            <a:ext cx="6246181" cy="253837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F88A17-694B-308A-A305-629522619716}"/>
              </a:ext>
            </a:extLst>
          </p:cNvPr>
          <p:cNvSpPr/>
          <p:nvPr/>
        </p:nvSpPr>
        <p:spPr>
          <a:xfrm>
            <a:off x="5861738" y="3216166"/>
            <a:ext cx="5394841" cy="462455"/>
          </a:xfrm>
          <a:prstGeom prst="roundRect">
            <a:avLst/>
          </a:prstGeom>
          <a:noFill/>
          <a:ln w="28575"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A83D6A-A5C5-85B5-3762-0730059DC946}"/>
              </a:ext>
            </a:extLst>
          </p:cNvPr>
          <p:cNvSpPr/>
          <p:nvPr/>
        </p:nvSpPr>
        <p:spPr>
          <a:xfrm>
            <a:off x="5861737" y="4356538"/>
            <a:ext cx="5394841" cy="956443"/>
          </a:xfrm>
          <a:prstGeom prst="roundRect">
            <a:avLst/>
          </a:prstGeom>
          <a:noFill/>
          <a:ln w="28575"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3768B-E223-8EBE-F3B4-6E69CD499FC4}"/>
              </a:ext>
            </a:extLst>
          </p:cNvPr>
          <p:cNvSpPr txBox="1"/>
          <p:nvPr/>
        </p:nvSpPr>
        <p:spPr>
          <a:xfrm>
            <a:off x="7126013" y="5838255"/>
            <a:ext cx="202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Test SPL and BPL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C9B602D3-8FAC-40CB-B853-EE5FC0B0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361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C1781-3743-46F2-3FC0-8F8D1444C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54EEC-CD2B-BBDA-D6B0-5D1616E1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638" y="1125090"/>
            <a:ext cx="6085959" cy="4356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840356-D750-FC7E-9311-C66E665B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" y="1125090"/>
            <a:ext cx="6085958" cy="4356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B80F1-2E91-2F3F-E688-72830BEF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Astrophysical Neutrinos – Muon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8007-735F-4910-742B-B2C06584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5267C-65D1-7E9E-E4CE-11801E38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DB9C8-2B17-FC5E-C9EA-7F042A3945AC}"/>
                  </a:ext>
                </a:extLst>
              </p:cNvPr>
              <p:cNvSpPr txBox="1"/>
              <p:nvPr/>
            </p:nvSpPr>
            <p:spPr>
              <a:xfrm>
                <a:off x="9982200" y="677574"/>
                <a:ext cx="1920526" cy="36933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=1.8,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=2.52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DB9C8-2B17-FC5E-C9EA-7F042A394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677574"/>
                <a:ext cx="192052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9B1D102-D993-7934-B8BD-B77C2BBA2C7D}"/>
              </a:ext>
            </a:extLst>
          </p:cNvPr>
          <p:cNvSpPr txBox="1"/>
          <p:nvPr/>
        </p:nvSpPr>
        <p:spPr>
          <a:xfrm>
            <a:off x="3146212" y="2148076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only astro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99C1C-3BDE-893A-5582-D2143FDF9F62}"/>
              </a:ext>
            </a:extLst>
          </p:cNvPr>
          <p:cNvSpPr txBox="1"/>
          <p:nvPr/>
        </p:nvSpPr>
        <p:spPr>
          <a:xfrm>
            <a:off x="8758178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0557C-E346-346F-74D6-042D1AA1AA07}"/>
              </a:ext>
            </a:extLst>
          </p:cNvPr>
          <p:cNvSpPr txBox="1"/>
          <p:nvPr/>
        </p:nvSpPr>
        <p:spPr>
          <a:xfrm>
            <a:off x="2494844" y="5904089"/>
            <a:ext cx="64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Neutrinos contribute ~10% to total flux at high energies &gt; 5 </a:t>
            </a:r>
            <a:r>
              <a:rPr lang="en-US" dirty="0" err="1">
                <a:solidFill>
                  <a:srgbClr val="74B842"/>
                </a:solidFill>
              </a:rPr>
              <a:t>PeV</a:t>
            </a:r>
            <a:endParaRPr lang="en-US" dirty="0">
              <a:solidFill>
                <a:srgbClr val="74B84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A74478-D1B5-ADC1-0524-413935F5B43A}"/>
              </a:ext>
            </a:extLst>
          </p:cNvPr>
          <p:cNvCxnSpPr/>
          <p:nvPr/>
        </p:nvCxnSpPr>
        <p:spPr>
          <a:xfrm flipV="1">
            <a:off x="4154311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49CAE-3CA6-A8B8-5EB2-5949B275578B}"/>
              </a:ext>
            </a:extLst>
          </p:cNvPr>
          <p:cNvCxnSpPr/>
          <p:nvPr/>
        </p:nvCxnSpPr>
        <p:spPr>
          <a:xfrm flipV="1">
            <a:off x="10233377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AF3C2E-6E64-4C1E-72AD-BEE06150B87E}"/>
              </a:ext>
            </a:extLst>
          </p:cNvPr>
          <p:cNvSpPr txBox="1"/>
          <p:nvPr/>
        </p:nvSpPr>
        <p:spPr>
          <a:xfrm>
            <a:off x="11087532" y="1026509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2308.00191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3A2EBD2E-EE68-4484-57ED-8AF46737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23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FBBA-87A9-8AD1-0FC1-DBB7835F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Cos(zenith)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8AB9-184E-22E2-6304-2A1BCE0F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59CF9-0130-37E8-27E3-2A82EC6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A7F95-5F19-058F-7B21-F4367C21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107440"/>
            <a:ext cx="6934375" cy="507412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A61261-7A2D-0C11-1A0A-2E1ACC844B9A}"/>
              </a:ext>
            </a:extLst>
          </p:cNvPr>
          <p:cNvSpPr/>
          <p:nvPr/>
        </p:nvSpPr>
        <p:spPr>
          <a:xfrm>
            <a:off x="1839310" y="2249214"/>
            <a:ext cx="1742090" cy="2249214"/>
          </a:xfrm>
          <a:prstGeom prst="roundRect">
            <a:avLst/>
          </a:prstGeom>
          <a:noFill/>
          <a:ln w="28575"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BA1C0-4E20-D1B8-4BF5-948328BA42E3}"/>
              </a:ext>
            </a:extLst>
          </p:cNvPr>
          <p:cNvSpPr txBox="1"/>
          <p:nvPr/>
        </p:nvSpPr>
        <p:spPr>
          <a:xfrm>
            <a:off x="538480" y="5953655"/>
            <a:ext cx="112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horizontal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CC873-4799-8BBE-EAC0-9A3CE6C8F153}"/>
              </a:ext>
            </a:extLst>
          </p:cNvPr>
          <p:cNvSpPr txBox="1"/>
          <p:nvPr/>
        </p:nvSpPr>
        <p:spPr>
          <a:xfrm>
            <a:off x="6399723" y="5953655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vertical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336F59-CC7B-9E30-208C-96B9EE722B3A}"/>
              </a:ext>
            </a:extLst>
          </p:cNvPr>
          <p:cNvCxnSpPr>
            <a:endCxn id="11" idx="1"/>
          </p:cNvCxnSpPr>
          <p:nvPr/>
        </p:nvCxnSpPr>
        <p:spPr>
          <a:xfrm>
            <a:off x="1665327" y="6138321"/>
            <a:ext cx="4734396" cy="0"/>
          </a:xfrm>
          <a:prstGeom prst="straightConnector1">
            <a:avLst/>
          </a:prstGeom>
          <a:ln w="12700">
            <a:solidFill>
              <a:srgbClr val="A5A5A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B35F54-D06E-256D-A245-3DC55F93698A}"/>
              </a:ext>
            </a:extLst>
          </p:cNvPr>
          <p:cNvSpPr txBox="1"/>
          <p:nvPr/>
        </p:nvSpPr>
        <p:spPr>
          <a:xfrm>
            <a:off x="7123973" y="3207382"/>
            <a:ext cx="4797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 more neutrinos from the horizon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Apply stronger zenith cut to remove neutrinos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235B2EB2-B6D4-C4FD-2931-4502B170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52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C40F2-6033-99CD-6678-76C3B061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4B5DC8-9D33-41C3-A142-00174B7F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74" y="1125093"/>
            <a:ext cx="5963421" cy="4356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98D34-A7D0-D28A-18B3-C9887B83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" y="1125093"/>
            <a:ext cx="6085957" cy="4356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3D827-4D13-AFC1-5892-26313A4E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Astrophysical Neutrinos – Muon Energy at Surface/Entry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4E415-DF37-4FB2-4AA1-BB2C315E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9C60E-BF0A-0C52-7BD9-C7A3A93F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DD583-D439-F82F-2C9A-AA2FC4B498D0}"/>
                  </a:ext>
                </a:extLst>
              </p:cNvPr>
              <p:cNvSpPr txBox="1"/>
              <p:nvPr/>
            </p:nvSpPr>
            <p:spPr>
              <a:xfrm>
                <a:off x="8812338" y="5409741"/>
                <a:ext cx="3234152" cy="646331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=1.77,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1.31,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2.74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10(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de-DE" b="0" i="0" baseline="-25000" smtClean="0">
                          <a:latin typeface="Cambria Math" panose="02040503050406030204" pitchFamily="18" charset="0"/>
                        </a:rPr>
                        <m:t>break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)=4.39,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DD583-D439-F82F-2C9A-AA2FC4B4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38" y="5409741"/>
                <a:ext cx="3234152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E1B507-494D-7026-6E84-93A7D319465E}"/>
              </a:ext>
            </a:extLst>
          </p:cNvPr>
          <p:cNvSpPr txBox="1"/>
          <p:nvPr/>
        </p:nvSpPr>
        <p:spPr>
          <a:xfrm>
            <a:off x="8758178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325F5-8BA1-42A4-5DDC-4733C56D579A}"/>
              </a:ext>
            </a:extLst>
          </p:cNvPr>
          <p:cNvSpPr txBox="1"/>
          <p:nvPr/>
        </p:nvSpPr>
        <p:spPr>
          <a:xfrm>
            <a:off x="677919" y="5668554"/>
            <a:ext cx="458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For BPL: Neutrinos contribute less than 10%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3E8414-9089-212B-9E7F-1F06E0C12C42}"/>
              </a:ext>
            </a:extLst>
          </p:cNvPr>
          <p:cNvCxnSpPr/>
          <p:nvPr/>
        </p:nvCxnSpPr>
        <p:spPr>
          <a:xfrm flipV="1">
            <a:off x="4154602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1D256B-F7B8-9F0A-A596-71CAF08385BF}"/>
              </a:ext>
            </a:extLst>
          </p:cNvPr>
          <p:cNvCxnSpPr/>
          <p:nvPr/>
        </p:nvCxnSpPr>
        <p:spPr>
          <a:xfrm flipV="1">
            <a:off x="9781820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001774-644E-0C60-70A6-93DCB56A593B}"/>
              </a:ext>
            </a:extLst>
          </p:cNvPr>
          <p:cNvSpPr txBox="1"/>
          <p:nvPr/>
        </p:nvSpPr>
        <p:spPr>
          <a:xfrm>
            <a:off x="2743155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51A3F-9B9F-C390-D31C-82A12224D3CF}"/>
              </a:ext>
            </a:extLst>
          </p:cNvPr>
          <p:cNvSpPr txBox="1"/>
          <p:nvPr/>
        </p:nvSpPr>
        <p:spPr>
          <a:xfrm>
            <a:off x="11194407" y="6037886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2308.00191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FB196590-3D4D-B059-7864-341B0330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26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213-1EAF-47C9-D0F9-872D39B86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Z—Vertex Data-MC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54947-D7C2-34D4-2A71-FC11F563CC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Networks were trained on several old CORSIKA simulation datasets to make them robust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Re-train on new ice model spice_ftp-v3m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0DF85-4FC1-C060-3D3A-E86D2DEE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04114-D656-888D-0C04-0CF08AC9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E12526E-09C7-F175-4247-22010C91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57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66236-ADC3-B8D2-7374-8DF444EB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I3MCTree</a:t>
            </a:r>
          </a:p>
        </p:txBody>
      </p:sp>
      <p:pic>
        <p:nvPicPr>
          <p:cNvPr id="7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559439B-441F-94A1-1738-715716547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966" y="1841459"/>
            <a:ext cx="9156700" cy="2832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5CD01-FF1A-AB4F-8B83-1421D93EA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08C9A-A2F2-0823-26A5-13C128EF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18105F-C366-D533-E4DE-96D89779D565}"/>
              </a:ext>
            </a:extLst>
          </p:cNvPr>
          <p:cNvCxnSpPr/>
          <p:nvPr/>
        </p:nvCxnSpPr>
        <p:spPr>
          <a:xfrm>
            <a:off x="1708484" y="2454442"/>
            <a:ext cx="1191127" cy="0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A23B18-B9C7-C43A-D7CB-5BB668BE17D3}"/>
              </a:ext>
            </a:extLst>
          </p:cNvPr>
          <p:cNvSpPr txBox="1"/>
          <p:nvPr/>
        </p:nvSpPr>
        <p:spPr>
          <a:xfrm>
            <a:off x="838200" y="226977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Signal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13B3CF-8ED8-614B-6401-FB5471D78F4E}"/>
              </a:ext>
            </a:extLst>
          </p:cNvPr>
          <p:cNvCxnSpPr>
            <a:cxnSpLocks/>
          </p:cNvCxnSpPr>
          <p:nvPr/>
        </p:nvCxnSpPr>
        <p:spPr>
          <a:xfrm>
            <a:off x="1708484" y="3769360"/>
            <a:ext cx="1148214" cy="1887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C713D3-5558-7820-C710-34DAE19BF95F}"/>
              </a:ext>
            </a:extLst>
          </p:cNvPr>
          <p:cNvCxnSpPr>
            <a:cxnSpLocks/>
          </p:cNvCxnSpPr>
          <p:nvPr/>
        </p:nvCxnSpPr>
        <p:spPr>
          <a:xfrm flipV="1">
            <a:off x="1708484" y="3511082"/>
            <a:ext cx="1148214" cy="25827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052C9C-6C4C-9F62-EA63-E40420CF9523}"/>
              </a:ext>
            </a:extLst>
          </p:cNvPr>
          <p:cNvSpPr txBox="1"/>
          <p:nvPr/>
        </p:nvSpPr>
        <p:spPr>
          <a:xfrm>
            <a:off x="413449" y="3564000"/>
            <a:ext cx="12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266362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2069A-48DE-D71B-F8D2-7E197E97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Z—Vertex Data-MC: Entry Position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796405-688F-FF0B-84C4-DB4788046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3210"/>
            <a:ext cx="5996819" cy="43880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7718-87BA-4F0C-AA21-5AB51906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ECDF8-5757-E83D-124B-0FD138A1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BC2EB105-80E2-1492-8D3E-60EAC672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249F-885F-AC77-07C3-7BA5E5CC2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3210"/>
            <a:ext cx="6006191" cy="4388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19A4C7-BB5E-FA36-6E87-E024EB7F1FA5}"/>
              </a:ext>
            </a:extLst>
          </p:cNvPr>
          <p:cNvSpPr txBox="1"/>
          <p:nvPr/>
        </p:nvSpPr>
        <p:spPr>
          <a:xfrm>
            <a:off x="2325115" y="57391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Old ice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95E3F-844D-731E-3242-18BCAE1BEFC4}"/>
              </a:ext>
            </a:extLst>
          </p:cNvPr>
          <p:cNvSpPr txBox="1"/>
          <p:nvPr/>
        </p:nvSpPr>
        <p:spPr>
          <a:xfrm>
            <a:off x="8468628" y="5739156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New ice model</a:t>
            </a:r>
          </a:p>
        </p:txBody>
      </p:sp>
    </p:spTree>
    <p:extLst>
      <p:ext uri="{BB962C8B-B14F-4D97-AF65-F5344CB8AC3E}">
        <p14:creationId xmlns:p14="http://schemas.microsoft.com/office/powerpoint/2010/main" val="1855863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724B8-FAFD-E128-D744-54E6408B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54E4-8CB0-1A3F-441E-3EADF40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Z—Vertex Data-MC: Center 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67A00-9752-0178-E122-56FFCE74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C3772-793A-9975-AE98-8DB98150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3928A-F559-AF8A-55E4-4FD67939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4AA53-9C0D-6AA6-E4AF-1BACCFC1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3210"/>
            <a:ext cx="6006190" cy="4388084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F014E8F-2CCE-99F0-B2C1-F84E7D6F3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1896"/>
            <a:ext cx="6006190" cy="4394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6A8978-AE26-0890-E70B-00ED3913E606}"/>
              </a:ext>
            </a:extLst>
          </p:cNvPr>
          <p:cNvSpPr txBox="1"/>
          <p:nvPr/>
        </p:nvSpPr>
        <p:spPr>
          <a:xfrm>
            <a:off x="2325115" y="57391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Old ice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1EFA9-D925-E353-8EB7-7A2321296696}"/>
              </a:ext>
            </a:extLst>
          </p:cNvPr>
          <p:cNvSpPr txBox="1"/>
          <p:nvPr/>
        </p:nvSpPr>
        <p:spPr>
          <a:xfrm>
            <a:off x="8468628" y="5739156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New ice model</a:t>
            </a:r>
          </a:p>
        </p:txBody>
      </p:sp>
    </p:spTree>
    <p:extLst>
      <p:ext uri="{BB962C8B-B14F-4D97-AF65-F5344CB8AC3E}">
        <p14:creationId xmlns:p14="http://schemas.microsoft.com/office/powerpoint/2010/main" val="449283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85DD8-A6AB-027A-B61D-5A6B8549F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3E04-9E61-5313-56D0-8D9D59B4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E270D-E125-D682-088C-F8AB6E69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1EDC6-C098-13E4-137E-AC69CE75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B2FB1795-D85C-1FE9-7CED-3C0C33AAA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507EB-58D9-4340-B22D-8549C00B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13" y="1099259"/>
            <a:ext cx="6019187" cy="4397579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66AFC570-15BD-70CE-B295-2621207FE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099259"/>
            <a:ext cx="6019187" cy="440445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779C1-D1FD-65DD-55BB-89B0FAD3300D}"/>
              </a:ext>
            </a:extLst>
          </p:cNvPr>
          <p:cNvSpPr txBox="1"/>
          <p:nvPr/>
        </p:nvSpPr>
        <p:spPr>
          <a:xfrm>
            <a:off x="2325115" y="57391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Old ice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895D7-46FB-56EF-5DC1-960C18311532}"/>
              </a:ext>
            </a:extLst>
          </p:cNvPr>
          <p:cNvSpPr txBox="1"/>
          <p:nvPr/>
        </p:nvSpPr>
        <p:spPr>
          <a:xfrm>
            <a:off x="8468628" y="5739156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New 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C648E-9D0D-CF70-5213-51D466747D9D}"/>
              </a:ext>
            </a:extLst>
          </p:cNvPr>
          <p:cNvSpPr txBox="1"/>
          <p:nvPr/>
        </p:nvSpPr>
        <p:spPr>
          <a:xfrm>
            <a:off x="7239597" y="6231265"/>
            <a:ext cx="3619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Artefacts observed in zenith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rgbClr val="74B842"/>
                </a:solidFill>
              </a:rPr>
              <a:t>Re-train zenith </a:t>
            </a:r>
            <a:r>
              <a:rPr lang="en-US" sz="1400" dirty="0" err="1">
                <a:solidFill>
                  <a:srgbClr val="74B842"/>
                </a:solidFill>
              </a:rPr>
              <a:t>reco</a:t>
            </a:r>
            <a:r>
              <a:rPr lang="en-US" sz="1400" dirty="0">
                <a:solidFill>
                  <a:srgbClr val="74B842"/>
                </a:solidFill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656703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E6B6-4DEA-3461-374D-749023B1A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Include Systematic Uncertainties on Effective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86B79-3D46-B61D-CC17-2796A8F4A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5B0F-492F-2DDE-A7FB-9D8FDF1F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B7EFF-88A3-668F-D237-507588AA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C4B9776-FCDC-5E86-1C5D-1E6AC9F18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54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3C75-1527-D3F3-7262-F8CB5642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22" y="-97095"/>
            <a:ext cx="11508010" cy="742315"/>
          </a:xfrm>
        </p:spPr>
        <p:txBody>
          <a:bodyPr/>
          <a:lstStyle/>
          <a:p>
            <a:r>
              <a:rPr lang="en-US" dirty="0"/>
              <a:t>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AA45D-0A26-D156-0ED5-91A9112F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6E27A-1842-9DDE-B5AF-E95009B4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18" name="Picture 17" descr="A graph of a diagram&#10;&#10;AI-generated content may be incorrect.">
            <a:extLst>
              <a:ext uri="{FF2B5EF4-FFF2-40B4-BE49-F238E27FC236}">
                <a16:creationId xmlns:a16="http://schemas.microsoft.com/office/drawing/2014/main" id="{0849B029-B6DD-8456-D4AC-53106211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61" y="442741"/>
            <a:ext cx="4037866" cy="2954648"/>
          </a:xfrm>
          <a:prstGeom prst="rect">
            <a:avLst/>
          </a:prstGeom>
        </p:spPr>
      </p:pic>
      <p:pic>
        <p:nvPicPr>
          <p:cNvPr id="20" name="Picture 19" descr="A graph of a graph showing a number of holes&#10;&#10;AI-generated content may be incorrect.">
            <a:extLst>
              <a:ext uri="{FF2B5EF4-FFF2-40B4-BE49-F238E27FC236}">
                <a16:creationId xmlns:a16="http://schemas.microsoft.com/office/drawing/2014/main" id="{54859733-091F-BD9F-2DFB-5E2F07FB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137" y="442740"/>
            <a:ext cx="4037867" cy="2954649"/>
          </a:xfrm>
          <a:prstGeom prst="rect">
            <a:avLst/>
          </a:prstGeom>
        </p:spPr>
      </p:pic>
      <p:pic>
        <p:nvPicPr>
          <p:cNvPr id="22" name="Picture 21" descr="A graph of a graph showing a number of holes&#10;&#10;AI-generated content may be incorrect.">
            <a:extLst>
              <a:ext uri="{FF2B5EF4-FFF2-40B4-BE49-F238E27FC236}">
                <a16:creationId xmlns:a16="http://schemas.microsoft.com/office/drawing/2014/main" id="{877A75FE-9C8C-C30F-1448-0923D8DF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35" y="3429000"/>
            <a:ext cx="4037865" cy="2954647"/>
          </a:xfrm>
          <a:prstGeom prst="rect">
            <a:avLst/>
          </a:prstGeom>
        </p:spPr>
      </p:pic>
      <p:pic>
        <p:nvPicPr>
          <p:cNvPr id="26" name="Content Placeholder 25" descr="A graph of different colors and lines&#10;&#10;AI-generated content may be incorrect.">
            <a:extLst>
              <a:ext uri="{FF2B5EF4-FFF2-40B4-BE49-F238E27FC236}">
                <a16:creationId xmlns:a16="http://schemas.microsoft.com/office/drawing/2014/main" id="{45D46A07-7938-2A8B-9643-19F600ED5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16267" y="3460612"/>
            <a:ext cx="4037868" cy="2954650"/>
          </a:xfrm>
        </p:spPr>
      </p:pic>
      <p:pic>
        <p:nvPicPr>
          <p:cNvPr id="28" name="Picture 27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AFBDA6F-CB05-9FA9-E546-6FE6553E6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8" y="3460612"/>
            <a:ext cx="4037869" cy="2954650"/>
          </a:xfrm>
          <a:prstGeom prst="rect">
            <a:avLst/>
          </a:prstGeom>
        </p:spPr>
      </p:pic>
      <p:pic>
        <p:nvPicPr>
          <p:cNvPr id="29" name="Content Placeholder 10" descr="A graph of a graph&#10;&#10;AI-generated content may be incorrect.">
            <a:extLst>
              <a:ext uri="{FF2B5EF4-FFF2-40B4-BE49-F238E27FC236}">
                <a16:creationId xmlns:a16="http://schemas.microsoft.com/office/drawing/2014/main" id="{ADED57ED-CDAF-4034-E1D4-C9569908E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" y="474351"/>
            <a:ext cx="4037866" cy="2954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AC1C5D-3934-9C6B-2384-04405F790A73}"/>
              </a:ext>
            </a:extLst>
          </p:cNvPr>
          <p:cNvSpPr txBox="1"/>
          <p:nvPr/>
        </p:nvSpPr>
        <p:spPr>
          <a:xfrm>
            <a:off x="7030788" y="28726"/>
            <a:ext cx="26434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median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" name="Picture 2" descr="Logo Cosmic Interacting Matters">
            <a:extLst>
              <a:ext uri="{FF2B5EF4-FFF2-40B4-BE49-F238E27FC236}">
                <a16:creationId xmlns:a16="http://schemas.microsoft.com/office/drawing/2014/main" id="{C9B0FF4A-A46F-986E-784E-FA006AFA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26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D992CFE-F2E5-5904-B7CF-ECCE460A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36282"/>
            <a:ext cx="7636042" cy="5947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9D9E8-281E-66B7-AF39-C78A4772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8176E-3E67-CB21-C6EE-5AD4B4AC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E65D1-C9C4-93B3-0751-3821E3E7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3443FEA9-844E-B8B7-1F85-B7C62A284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ED9901-9D48-D20A-F64D-F6952768008D}"/>
              </a:ext>
            </a:extLst>
          </p:cNvPr>
          <p:cNvSpPr txBox="1"/>
          <p:nvPr/>
        </p:nvSpPr>
        <p:spPr>
          <a:xfrm>
            <a:off x="452387" y="1790299"/>
            <a:ext cx="303410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Uncertainties on Flux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CORSIKA stat.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Eff. area stat.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Eff. area sys.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Eff. area stat. on sys. subset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between </a:t>
            </a:r>
            <a:br>
              <a:rPr lang="en-US" dirty="0">
                <a:solidFill>
                  <a:srgbClr val="74B842"/>
                </a:solidFill>
              </a:rPr>
            </a:br>
            <a:r>
              <a:rPr lang="en-US" dirty="0" err="1">
                <a:solidFill>
                  <a:srgbClr val="74B842"/>
                </a:solidFill>
              </a:rPr>
              <a:t>MCEq</a:t>
            </a:r>
            <a:r>
              <a:rPr lang="en-US" dirty="0">
                <a:solidFill>
                  <a:srgbClr val="74B842"/>
                </a:solidFill>
              </a:rPr>
              <a:t> &amp; CORSIKA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BE406F-22F1-FAC5-7B51-86EA91D02F82}"/>
              </a:ext>
            </a:extLst>
          </p:cNvPr>
          <p:cNvSpPr txBox="1"/>
          <p:nvPr/>
        </p:nvSpPr>
        <p:spPr>
          <a:xfrm>
            <a:off x="538480" y="4104612"/>
            <a:ext cx="171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𝛘</a:t>
            </a:r>
            <a:r>
              <a:rPr lang="en-US" baseline="30000" dirty="0"/>
              <a:t>2</a:t>
            </a:r>
            <a:r>
              <a:rPr lang="en-US" dirty="0"/>
              <a:t>– Test</a:t>
            </a:r>
            <a:r>
              <a:rPr lang="en-US" dirty="0">
                <a:sym typeface="Wingdings" pitchFamily="2" charset="2"/>
              </a:rPr>
              <a:t> (H3a):</a:t>
            </a:r>
          </a:p>
          <a:p>
            <a:r>
              <a:rPr lang="en-US" dirty="0">
                <a:sym typeface="Wingdings" pitchFamily="2" charset="2"/>
              </a:rPr>
              <a:t>p—value: 0.683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690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FCF4-D184-0BB8-6CC9-F961B8E39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73068-E2EB-207C-2A07-C8CDCCBD2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C17C3-16EA-AA4D-FB21-917EA25A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E366D-3A42-5FA9-2570-68AB7253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05AD93C-3416-7F4C-30EC-EF0159FC9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71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2DCA-67CC-B0AF-E1AB-E46E7A81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 </a:t>
            </a:r>
            <a:r>
              <a:rPr lang="en-US" dirty="0" err="1"/>
              <a:t>Burnsample</a:t>
            </a:r>
            <a:endParaRPr lang="en-US" dirty="0"/>
          </a:p>
        </p:txBody>
      </p:sp>
      <p:pic>
        <p:nvPicPr>
          <p:cNvPr id="7" name="Content Placeholder 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3E67A09B-D617-3829-4E78-54C8EB5D2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0651"/>
            <a:ext cx="6012999" cy="43999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5578-39C7-3C8A-7F57-625F047D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BF1FC-2AFD-BFF2-32C0-E15E8ADB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5F7D66F6-E3D1-68F4-E4D5-5C8884A0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D8B817D1-F141-389E-C95A-224F8C52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000" y="1010650"/>
            <a:ext cx="6013000" cy="4399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139AE6-7848-97BA-CC97-8FEA8148905C}"/>
              </a:ext>
            </a:extLst>
          </p:cNvPr>
          <p:cNvSpPr txBox="1"/>
          <p:nvPr/>
        </p:nvSpPr>
        <p:spPr>
          <a:xfrm>
            <a:off x="3801979" y="175296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MC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E18E4-868E-7F7B-F24D-1E3B34A68F58}"/>
              </a:ext>
            </a:extLst>
          </p:cNvPr>
          <p:cNvSpPr txBox="1"/>
          <p:nvPr/>
        </p:nvSpPr>
        <p:spPr>
          <a:xfrm>
            <a:off x="9423935" y="17529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4B842"/>
                </a:solidFill>
              </a:rPr>
              <a:t>Burnsample</a:t>
            </a:r>
            <a:endParaRPr lang="en-US" dirty="0">
              <a:solidFill>
                <a:srgbClr val="74B84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C6722-6246-2EE1-5DE1-E4CCD5B75424}"/>
              </a:ext>
            </a:extLst>
          </p:cNvPr>
          <p:cNvSpPr txBox="1"/>
          <p:nvPr/>
        </p:nvSpPr>
        <p:spPr>
          <a:xfrm>
            <a:off x="4426692" y="6308209"/>
            <a:ext cx="405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Unfolding works on MC &amp; </a:t>
            </a:r>
            <a:r>
              <a:rPr lang="en-US" dirty="0" err="1">
                <a:solidFill>
                  <a:srgbClr val="74B842"/>
                </a:solidFill>
              </a:rPr>
              <a:t>burnsample</a:t>
            </a:r>
            <a:endParaRPr lang="en-US" dirty="0">
              <a:solidFill>
                <a:srgbClr val="74B84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3EE31-C233-8015-FAB4-1B0D4E7913E1}"/>
              </a:ext>
            </a:extLst>
          </p:cNvPr>
          <p:cNvSpPr txBox="1"/>
          <p:nvPr/>
        </p:nvSpPr>
        <p:spPr>
          <a:xfrm>
            <a:off x="1380983" y="5433020"/>
            <a:ext cx="253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𝛘</a:t>
            </a:r>
            <a:r>
              <a:rPr lang="en-US" baseline="30000" dirty="0"/>
              <a:t>2</a:t>
            </a:r>
            <a:r>
              <a:rPr lang="en-US" dirty="0"/>
              <a:t>– Test</a:t>
            </a:r>
            <a:r>
              <a:rPr lang="en-US" dirty="0">
                <a:sym typeface="Wingdings" pitchFamily="2" charset="2"/>
              </a:rPr>
              <a:t> (H3a) </a:t>
            </a:r>
            <a:r>
              <a:rPr lang="en-US">
                <a:sym typeface="Wingdings" pitchFamily="2" charset="2"/>
              </a:rPr>
              <a:t>Conv only: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p—value: 0.587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2877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EDCF-DC0E-E7FB-4D9E-EA41F1D9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Muons and Leading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EB187-72C6-ED8F-D13E-82202640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136C-E2C1-13C3-C2A4-51212552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E92AB-8DA4-6A15-9203-0F7A19AC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980" y="1043010"/>
            <a:ext cx="7772400" cy="5678465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AA027992-7F97-9777-1281-08021E8B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EE466-35DD-CEB3-4161-E62BA07BE02D}"/>
              </a:ext>
            </a:extLst>
          </p:cNvPr>
          <p:cNvSpPr txBox="1"/>
          <p:nvPr/>
        </p:nvSpPr>
        <p:spPr>
          <a:xfrm>
            <a:off x="6891689" y="271420"/>
            <a:ext cx="264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74B842"/>
                </a:highlight>
              </a:rPr>
              <a:t>Work in progress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3CD6C-7181-67BA-F4F1-CE9A93754D43}"/>
              </a:ext>
            </a:extLst>
          </p:cNvPr>
          <p:cNvSpPr txBox="1"/>
          <p:nvPr/>
        </p:nvSpPr>
        <p:spPr>
          <a:xfrm>
            <a:off x="365760" y="2531444"/>
            <a:ext cx="28346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stopping muons to </a:t>
            </a:r>
            <a:br>
              <a:rPr lang="en-US" dirty="0"/>
            </a:br>
            <a:r>
              <a:rPr lang="en-US" dirty="0"/>
              <a:t>unfold low energy muon </a:t>
            </a:r>
            <a:br>
              <a:rPr lang="en-US" dirty="0"/>
            </a:br>
            <a:r>
              <a:rPr lang="en-US" dirty="0"/>
              <a:t>spectrum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leading muons to </a:t>
            </a:r>
            <a:br>
              <a:rPr lang="en-US" dirty="0"/>
            </a:br>
            <a:r>
              <a:rPr lang="en-US" dirty="0"/>
              <a:t>unfold high energy muon</a:t>
            </a:r>
            <a:br>
              <a:rPr lang="en-US" dirty="0"/>
            </a:br>
            <a:r>
              <a:rPr lang="en-US" dirty="0"/>
              <a:t>spectrum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Atmospheric muon flux </a:t>
            </a:r>
            <a:br>
              <a:rPr lang="en-US" dirty="0">
                <a:solidFill>
                  <a:srgbClr val="74B842"/>
                </a:solidFill>
              </a:rPr>
            </a:br>
            <a:r>
              <a:rPr lang="en-US" dirty="0">
                <a:solidFill>
                  <a:srgbClr val="74B842"/>
                </a:solidFill>
              </a:rPr>
              <a:t>unfolding is promising</a:t>
            </a:r>
          </a:p>
        </p:txBody>
      </p:sp>
    </p:spTree>
    <p:extLst>
      <p:ext uri="{BB962C8B-B14F-4D97-AF65-F5344CB8AC3E}">
        <p14:creationId xmlns:p14="http://schemas.microsoft.com/office/powerpoint/2010/main" val="761269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3B87-2A8B-C8C1-1E03-FD6146BA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683D-6008-692F-5A63-F09C7700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B80DB-599F-E7AC-F415-4EE8AEF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8DF214B-A07F-503D-15D7-DF693CB5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BF36D6-76DD-6DCB-A14C-631CB7C29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Neutrino background investigated</a:t>
            </a:r>
          </a:p>
          <a:p>
            <a:pPr lvl="1"/>
            <a:r>
              <a:rPr lang="en-US" dirty="0"/>
              <a:t>BPL smaller impact than SPL</a:t>
            </a:r>
          </a:p>
          <a:p>
            <a:r>
              <a:rPr lang="en-US" dirty="0"/>
              <a:t>Include uncertainties on effective area</a:t>
            </a:r>
          </a:p>
          <a:p>
            <a:pPr lvl="1"/>
            <a:r>
              <a:rPr lang="en-US" dirty="0"/>
              <a:t>statistics &amp; systematics</a:t>
            </a:r>
          </a:p>
          <a:p>
            <a:r>
              <a:rPr lang="en-US" dirty="0"/>
              <a:t>Agreement between </a:t>
            </a:r>
            <a:r>
              <a:rPr lang="en-US" dirty="0" err="1"/>
              <a:t>MCEq</a:t>
            </a:r>
            <a:r>
              <a:rPr lang="en-US" dirty="0"/>
              <a:t> &amp; CORSIKA</a:t>
            </a:r>
          </a:p>
          <a:p>
            <a:r>
              <a:rPr lang="en-US" dirty="0"/>
              <a:t>Unfolded </a:t>
            </a:r>
            <a:r>
              <a:rPr lang="en-US" dirty="0" err="1"/>
              <a:t>burnsample</a:t>
            </a:r>
            <a:r>
              <a:rPr lang="en-US" dirty="0"/>
              <a:t> up to 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Re-trained DNNs on new ice models</a:t>
            </a:r>
          </a:p>
          <a:p>
            <a:pPr lvl="1"/>
            <a:r>
              <a:rPr lang="en-US" dirty="0"/>
              <a:t>z—vertex Data-MC improved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4B842"/>
                </a:solidFill>
              </a:rPr>
              <a:t>Outlook</a:t>
            </a:r>
          </a:p>
          <a:p>
            <a:r>
              <a:rPr lang="en-US" dirty="0">
                <a:solidFill>
                  <a:srgbClr val="000000"/>
                </a:solidFill>
              </a:rPr>
              <a:t>Unfold for different neutrino background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assumptions</a:t>
            </a:r>
          </a:p>
          <a:p>
            <a:r>
              <a:rPr lang="en-US" dirty="0">
                <a:solidFill>
                  <a:srgbClr val="000000"/>
                </a:solidFill>
              </a:rPr>
              <a:t>Evaluate new reconstructions in detail</a:t>
            </a:r>
          </a:p>
          <a:p>
            <a:r>
              <a:rPr lang="en-US" dirty="0">
                <a:solidFill>
                  <a:srgbClr val="000000"/>
                </a:solidFill>
              </a:rPr>
              <a:t>Unfold on selection with new networks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 Unfold on 12.12 years of data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FB3C2-717A-C50A-B144-11029DAB0BAE}"/>
              </a:ext>
            </a:extLst>
          </p:cNvPr>
          <p:cNvSpPr txBox="1"/>
          <p:nvPr/>
        </p:nvSpPr>
        <p:spPr>
          <a:xfrm>
            <a:off x="4899259" y="6360026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Thank you for your attention!</a:t>
            </a:r>
          </a:p>
        </p:txBody>
      </p:sp>
      <p:pic>
        <p:nvPicPr>
          <p:cNvPr id="12" name="Picture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68BE7076-4F73-3536-A79F-68A0643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6" y="1010650"/>
            <a:ext cx="7023234" cy="5139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711CCC-8E52-4083-968D-12CCE4CB9573}"/>
              </a:ext>
            </a:extLst>
          </p:cNvPr>
          <p:cNvSpPr txBox="1"/>
          <p:nvPr/>
        </p:nvSpPr>
        <p:spPr>
          <a:xfrm>
            <a:off x="9423935" y="17529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4B842"/>
                </a:solidFill>
              </a:rPr>
              <a:t>Burnsample</a:t>
            </a:r>
            <a:endParaRPr lang="en-US" dirty="0">
              <a:solidFill>
                <a:srgbClr val="74B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2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78C1D-E976-CF80-BF1E-88E7A067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Signal Statistics for Muon Energy at Surface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561E76-E977-4F19-D94E-3B8385477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158" y="1108075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89DEE-9B6A-6CAD-F444-FEFBD96D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EFFE3-FCA0-79A3-D731-C227DBA8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08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1B980-D924-3CF0-324D-38BD2535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Proxy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FD4C288C-460A-5718-0CFB-05755DDC8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178" y="1108075"/>
            <a:ext cx="663975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2699-F2AA-3E6B-36D2-04EC1B37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6C62-00CD-43F6-F4D5-38AC52D7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35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27E1-48BB-00B6-ABA4-A486170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3AA93452-4120-11FA-25EC-6A2400BA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6786"/>
            <a:ext cx="6139660" cy="46418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14CE3-9FA6-7C34-0DB2-071FD8E1B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D3F0F-9A64-5C9B-CFB7-0BB80551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A graph of a solar energy&#10;&#10;AI-generated content may be incorrect.">
            <a:extLst>
              <a:ext uri="{FF2B5EF4-FFF2-40B4-BE49-F238E27FC236}">
                <a16:creationId xmlns:a16="http://schemas.microsoft.com/office/drawing/2014/main" id="{A5ED4D50-9B20-97B0-076E-DE184EE1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38" y="1366787"/>
            <a:ext cx="6139662" cy="4641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9E4EEE-C47C-B454-103E-49F503146FE0}"/>
              </a:ext>
            </a:extLst>
          </p:cNvPr>
          <p:cNvSpPr txBox="1"/>
          <p:nvPr/>
        </p:nvSpPr>
        <p:spPr>
          <a:xfrm>
            <a:off x="3965608" y="3081288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Proxy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782E1-C4FA-7681-6740-ADFBB8D16615}"/>
              </a:ext>
            </a:extLst>
          </p:cNvPr>
          <p:cNvSpPr txBox="1"/>
          <p:nvPr/>
        </p:nvSpPr>
        <p:spPr>
          <a:xfrm>
            <a:off x="9722919" y="30596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453918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EEE3-E94E-1B2A-4368-40B5299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Q: Why do you choose the muon filter?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C655EE-886B-5322-23B6-D9E9150DA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950434"/>
            <a:ext cx="5735392" cy="4177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F5DAF-B953-D346-9378-E8096BF6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919B1-E79A-0C8D-27C6-A8B492B9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4EDB3-F466-0C71-F721-D7EA9657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82" y="950434"/>
            <a:ext cx="5708550" cy="4177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3AEF5-8AD1-5D6D-88B0-4494E86B5E7B}"/>
              </a:ext>
            </a:extLst>
          </p:cNvPr>
          <p:cNvSpPr txBox="1"/>
          <p:nvPr/>
        </p:nvSpPr>
        <p:spPr>
          <a:xfrm>
            <a:off x="1064871" y="5292546"/>
            <a:ext cx="10695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800" dirty="0">
                <a:solidFill>
                  <a:schemeClr val="accent4"/>
                </a:solidFill>
              </a:rPr>
              <a:t>HighQFilter: removes more horizontal events </a:t>
            </a:r>
            <a:r>
              <a:rPr lang="en-DE" sz="1800" dirty="0">
                <a:solidFill>
                  <a:schemeClr val="accent4"/>
                </a:solidFill>
                <a:sym typeface="Wingdings" pitchFamily="2" charset="2"/>
              </a:rPr>
              <a:t> muons travel large distances, not enough energy left to pass </a:t>
            </a:r>
            <a:br>
              <a:rPr lang="en-DE" sz="1800" dirty="0">
                <a:solidFill>
                  <a:schemeClr val="accent4"/>
                </a:solidFill>
                <a:sym typeface="Wingdings" pitchFamily="2" charset="2"/>
              </a:rPr>
            </a:br>
            <a:r>
              <a:rPr lang="en-DE" sz="1800" dirty="0">
                <a:solidFill>
                  <a:schemeClr val="accent4"/>
                </a:solidFill>
                <a:sym typeface="Wingdings" pitchFamily="2" charset="2"/>
              </a:rPr>
              <a:t>high-charge filter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800" dirty="0">
                <a:solidFill>
                  <a:srgbClr val="74B842"/>
                </a:solidFill>
                <a:sym typeface="Wingdings" pitchFamily="2" charset="2"/>
              </a:rPr>
              <a:t>Goal: keep AMAP high-energy events at surface  muon filter</a:t>
            </a:r>
            <a:endParaRPr lang="en-DE" sz="1800" dirty="0">
              <a:solidFill>
                <a:srgbClr val="74B842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rgbClr val="74B84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60098F-A3B9-584F-37E8-81B4341A27D1}"/>
              </a:ext>
            </a:extLst>
          </p:cNvPr>
          <p:cNvSpPr/>
          <p:nvPr/>
        </p:nvSpPr>
        <p:spPr>
          <a:xfrm>
            <a:off x="7315200" y="3090441"/>
            <a:ext cx="1701478" cy="179407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4"/>
              </a:solidFill>
            </a:endParaRP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05C197D-BEF5-888A-8204-ABDCEB99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27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hart of a graph&#10;&#10;AI-generated content may be incorrect.">
            <a:extLst>
              <a:ext uri="{FF2B5EF4-FFF2-40B4-BE49-F238E27FC236}">
                <a16:creationId xmlns:a16="http://schemas.microsoft.com/office/drawing/2014/main" id="{EB241453-7A0E-89AD-0556-DF0EBDFF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0" y="3948037"/>
            <a:ext cx="3783882" cy="2909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CD664-5CB3-029D-E987-905FFDA5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Q: Which quantities do you reconstruct and how do you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0A21B-DDD0-D382-96AE-7554261C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4993605" cy="50695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Energy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Bundle energy at entry / surface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Leading muon energy at entry / surface</a:t>
            </a:r>
          </a:p>
          <a:p>
            <a:pPr marL="0" indent="0">
              <a:buNone/>
            </a:pPr>
            <a:r>
              <a:rPr lang="en-GB" dirty="0"/>
              <a:t>Direction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Zenith / azimuth of leading muon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/>
              <a:t>Geometry</a:t>
            </a:r>
          </a:p>
          <a:p>
            <a:pPr lvl="1"/>
            <a:r>
              <a:rPr lang="en-DE" dirty="0">
                <a:solidFill>
                  <a:schemeClr val="accent3"/>
                </a:solidFill>
              </a:rPr>
              <a:t>Propagation length </a:t>
            </a:r>
          </a:p>
          <a:p>
            <a:pPr lvl="1"/>
            <a:r>
              <a:rPr lang="en-DE" dirty="0">
                <a:solidFill>
                  <a:schemeClr val="accent3"/>
                </a:solidFill>
              </a:rPr>
              <a:t>Entry point</a:t>
            </a:r>
          </a:p>
          <a:p>
            <a:pPr lvl="1"/>
            <a:endParaRPr lang="en-DE" dirty="0">
              <a:solidFill>
                <a:schemeClr val="accent3"/>
              </a:solidFill>
            </a:endParaRPr>
          </a:p>
          <a:p>
            <a:pPr lvl="1"/>
            <a:endParaRPr lang="en-DE" dirty="0">
              <a:solidFill>
                <a:schemeClr val="accent3"/>
              </a:solidFill>
            </a:endParaRPr>
          </a:p>
          <a:p>
            <a:r>
              <a:rPr lang="en-GB" dirty="0"/>
              <a:t>d</a:t>
            </a:r>
            <a:r>
              <a:rPr lang="en-DE" dirty="0"/>
              <a:t>nn_reco framework </a:t>
            </a:r>
            <a:br>
              <a:rPr lang="en-DE" dirty="0"/>
            </a:br>
            <a:r>
              <a:rPr lang="en-DE" dirty="0"/>
              <a:t>(Mirco Hünnefeld)</a:t>
            </a:r>
          </a:p>
          <a:p>
            <a:r>
              <a:rPr lang="en-GB" dirty="0"/>
              <a:t>L</a:t>
            </a:r>
            <a:r>
              <a:rPr lang="en-DE" dirty="0"/>
              <a:t>ow-level features based on </a:t>
            </a:r>
            <a:br>
              <a:rPr lang="en-DE" dirty="0"/>
            </a:br>
            <a:r>
              <a:rPr lang="en-DE" dirty="0"/>
              <a:t>charge and timer per DOM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94580-BB23-7D77-E80B-B2825599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11833-3E85-BEAA-460E-180990AD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09B12859-BF69-3BBA-AB5F-0A98C8CD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107440"/>
            <a:ext cx="5645690" cy="267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ADD8D-9C87-9F63-E628-62BEC93C7C5A}"/>
              </a:ext>
            </a:extLst>
          </p:cNvPr>
          <p:cNvSpPr txBox="1"/>
          <p:nvPr/>
        </p:nvSpPr>
        <p:spPr>
          <a:xfrm>
            <a:off x="9691255" y="879247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D4AAFB4D-4B39-EC32-84E1-72AD1F4F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39" y="3948038"/>
            <a:ext cx="3783881" cy="2909962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2BE94FD-33A6-5108-47A6-02EDF86A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0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8121-E026-4D14-6D69-8EB7A920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Q: Coincident events are not simulated. Can you show that this does not cause any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4AAFE-5D41-EFFB-5C60-BC49EB51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4423660" cy="5069523"/>
          </a:xfrm>
        </p:spPr>
        <p:txBody>
          <a:bodyPr/>
          <a:lstStyle/>
          <a:p>
            <a:endParaRPr lang="en-DE" dirty="0"/>
          </a:p>
          <a:p>
            <a:r>
              <a:rPr lang="en-DE" dirty="0"/>
              <a:t>For primary energies above 10 TeV, </a:t>
            </a:r>
            <a:br>
              <a:rPr lang="en-DE" dirty="0"/>
            </a:br>
            <a:r>
              <a:rPr lang="en-DE" dirty="0"/>
              <a:t>using a time window of 6 µs, </a:t>
            </a:r>
            <a:br>
              <a:rPr lang="en-DE" dirty="0"/>
            </a:br>
            <a:r>
              <a:rPr lang="en-DE" dirty="0"/>
              <a:t>the chance for a coincident event </a:t>
            </a:r>
            <a:br>
              <a:rPr lang="en-DE" dirty="0"/>
            </a:br>
            <a:r>
              <a:rPr lang="en-DE" dirty="0"/>
              <a:t>is ≤ 1 % </a:t>
            </a:r>
          </a:p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rgbClr val="74B842"/>
                </a:solidFill>
              </a:rPr>
              <a:t> Apply time-window cleaning of </a:t>
            </a:r>
            <a:br>
              <a:rPr lang="en-DE" dirty="0">
                <a:solidFill>
                  <a:srgbClr val="74B842"/>
                </a:solidFill>
              </a:rPr>
            </a:br>
            <a:r>
              <a:rPr lang="en-DE" dirty="0">
                <a:solidFill>
                  <a:srgbClr val="74B842"/>
                </a:solidFill>
              </a:rPr>
              <a:t>6 µs to pulses</a:t>
            </a:r>
            <a:r>
              <a:rPr lang="en-DE" dirty="0"/>
              <a:t> 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12D05-B572-F69D-0841-A5E690E9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30A39-70EF-2F66-D59C-9BFED2DD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6" name="Content Placeholder 6" descr="A graph of a graph of a window and a window&#10;&#10;Description automatically generated with medium confidence">
            <a:extLst>
              <a:ext uri="{FF2B5EF4-FFF2-40B4-BE49-F238E27FC236}">
                <a16:creationId xmlns:a16="http://schemas.microsoft.com/office/drawing/2014/main" id="{E2266F58-D69D-11B4-3441-3593D68E3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717" y="957943"/>
            <a:ext cx="5865608" cy="5865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403D0-E9E7-5A57-3403-596CB54DADDC}"/>
              </a:ext>
            </a:extLst>
          </p:cNvPr>
          <p:cNvSpPr txBox="1"/>
          <p:nvPr/>
        </p:nvSpPr>
        <p:spPr>
          <a:xfrm>
            <a:off x="10855325" y="2416628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inear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267F3-4807-42BF-F655-CDA05CAEB964}"/>
              </a:ext>
            </a:extLst>
          </p:cNvPr>
          <p:cNvSpPr txBox="1"/>
          <p:nvPr/>
        </p:nvSpPr>
        <p:spPr>
          <a:xfrm>
            <a:off x="10882902" y="5061856"/>
            <a:ext cx="103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 scale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1AF78A-5551-FFC7-0426-8D622754ED84}"/>
              </a:ext>
            </a:extLst>
          </p:cNvPr>
          <p:cNvCxnSpPr>
            <a:cxnSpLocks/>
          </p:cNvCxnSpPr>
          <p:nvPr/>
        </p:nvCxnSpPr>
        <p:spPr>
          <a:xfrm>
            <a:off x="7717971" y="1107440"/>
            <a:ext cx="0" cy="5248910"/>
          </a:xfrm>
          <a:prstGeom prst="line">
            <a:avLst/>
          </a:prstGeom>
          <a:ln w="19050"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9ED9F33-B05D-D2A2-A80D-3748D2C8E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205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2CC5-EF12-5F45-46F5-0E2AE70B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Q: What is the impact of the primary flux on your (most important) distributions?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AA816-DBC9-109A-E0B6-941169F6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7AC4F-9BAA-21FC-7500-9A642C18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12" name="Picture 11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3717E1E3-59B1-92C2-966C-CFCE15EB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174" y="1159913"/>
            <a:ext cx="5964603" cy="4278954"/>
          </a:xfrm>
          <a:prstGeom prst="rect">
            <a:avLst/>
          </a:prstGeom>
        </p:spPr>
      </p:pic>
      <p:pic>
        <p:nvPicPr>
          <p:cNvPr id="14" name="Picture 13" descr="A graph of energy levels&#10;&#10;AI-generated content may be incorrect.">
            <a:extLst>
              <a:ext uri="{FF2B5EF4-FFF2-40B4-BE49-F238E27FC236}">
                <a16:creationId xmlns:a16="http://schemas.microsoft.com/office/drawing/2014/main" id="{7B343758-02B4-9B2F-09AF-C9848F34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59913"/>
            <a:ext cx="5917414" cy="4278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726E74-6D9F-429E-88A6-641D5073FC4C}"/>
              </a:ext>
            </a:extLst>
          </p:cNvPr>
          <p:cNvSpPr txBox="1"/>
          <p:nvPr/>
        </p:nvSpPr>
        <p:spPr>
          <a:xfrm>
            <a:off x="3611301" y="5926238"/>
            <a:ext cx="500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842"/>
                </a:solidFill>
              </a:rPr>
              <a:t>Primary models diverge towards higher energies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7E88EE25-048E-226D-10A9-0E8FA024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6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6D5-A1ED-7DE0-4277-A559F6E5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Energy at Surface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1459795-1981-5B74-CE39-AE5A9335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37" y="1160765"/>
            <a:ext cx="5771197" cy="4348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E948-F293-8C51-1B09-A05A0780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D90C5-239C-FBF5-55AC-79A36F27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A graph of energy and power&#10;&#10;AI-generated content may be incorrect.">
            <a:extLst>
              <a:ext uri="{FF2B5EF4-FFF2-40B4-BE49-F238E27FC236}">
                <a16:creationId xmlns:a16="http://schemas.microsoft.com/office/drawing/2014/main" id="{C43ACCEA-1306-D9E7-CDBA-02B95E6B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1" y="1160765"/>
            <a:ext cx="5771199" cy="4348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B8154-06CF-5D80-82CF-207322C34AE5}"/>
              </a:ext>
            </a:extLst>
          </p:cNvPr>
          <p:cNvSpPr txBox="1"/>
          <p:nvPr/>
        </p:nvSpPr>
        <p:spPr>
          <a:xfrm>
            <a:off x="2631065" y="1067383"/>
            <a:ext cx="1106585" cy="369332"/>
          </a:xfrm>
          <a:prstGeom prst="rect">
            <a:avLst/>
          </a:prstGeom>
          <a:solidFill>
            <a:srgbClr val="74B8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FC808-3750-D1F4-1C48-3CFA995A2D99}"/>
              </a:ext>
            </a:extLst>
          </p:cNvPr>
          <p:cNvSpPr txBox="1"/>
          <p:nvPr/>
        </p:nvSpPr>
        <p:spPr>
          <a:xfrm>
            <a:off x="9702870" y="1067382"/>
            <a:ext cx="1056443" cy="369332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D9AB5-ADE2-EAB8-0E10-9D0BA6097395}"/>
              </a:ext>
            </a:extLst>
          </p:cNvPr>
          <p:cNvSpPr txBox="1"/>
          <p:nvPr/>
        </p:nvSpPr>
        <p:spPr>
          <a:xfrm>
            <a:off x="3308684" y="5798145"/>
            <a:ext cx="6922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Leading Muon: most energetic muon in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Signal: sum of all muons of ”signal” 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Background: sum of all muons of coincident primaries</a:t>
            </a:r>
          </a:p>
        </p:txBody>
      </p:sp>
    </p:spTree>
    <p:extLst>
      <p:ext uri="{BB962C8B-B14F-4D97-AF65-F5344CB8AC3E}">
        <p14:creationId xmlns:p14="http://schemas.microsoft.com/office/powerpoint/2010/main" val="1727606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750A-C684-8A3E-56A3-43224DDB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Particles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77622674-3C36-6F8A-BF81-B9824729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158" y="1108075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ACADD-51AB-13C6-294C-8B731D7D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7C4B7B-EBD5-E909-AF13-BA385F611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8016-13F4-A572-4DFE-90BC945B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Particles on Event Level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2EBC6B69-344B-CCA5-77DB-D5B6F2CE7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1134"/>
            <a:ext cx="5682442" cy="42812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4DC00-6830-8A0D-C864-130D296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50C73-AAFE-A9A8-EE23-A9AAB9FF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A graph of a number of colors&#10;&#10;AI-generated content may be incorrect.">
            <a:extLst>
              <a:ext uri="{FF2B5EF4-FFF2-40B4-BE49-F238E27FC236}">
                <a16:creationId xmlns:a16="http://schemas.microsoft.com/office/drawing/2014/main" id="{35092B2A-B081-CC3D-C36A-8D34B5B3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14" y="1691134"/>
            <a:ext cx="5688929" cy="4281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B515CF-BEE5-9C56-5DFF-B794053254F7}"/>
              </a:ext>
            </a:extLst>
          </p:cNvPr>
          <p:cNvSpPr txBox="1"/>
          <p:nvPr/>
        </p:nvSpPr>
        <p:spPr>
          <a:xfrm>
            <a:off x="5246589" y="845289"/>
            <a:ext cx="209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r>
              <a:rPr lang="en-US" dirty="0"/>
              <a:t> Primary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2498C-EFDF-EAAA-BB9F-4019AAAB3D94}"/>
              </a:ext>
            </a:extLst>
          </p:cNvPr>
          <p:cNvSpPr txBox="1"/>
          <p:nvPr/>
        </p:nvSpPr>
        <p:spPr>
          <a:xfrm>
            <a:off x="5582653" y="6364705"/>
            <a:ext cx="26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r>
              <a:rPr lang="en-US" dirty="0"/>
              <a:t> Primary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76F5B6-2EF5-ECAD-BCD9-3990FEDFB9E2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438274" y="1214621"/>
            <a:ext cx="854211" cy="951063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835669-8343-2D7D-C8F4-B892BABFC6B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1214621"/>
            <a:ext cx="2418378" cy="71043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23B658-BD4D-A7C2-0D20-C87E5EC19652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1070811" y="5643379"/>
            <a:ext cx="5836404" cy="72132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2F5F057-FD73-88DF-7E29-D94AC1069D92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6907215" y="5474368"/>
            <a:ext cx="937374" cy="89033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FA7447-7665-1FEC-C573-1EE6753D1360}"/>
              </a:ext>
            </a:extLst>
          </p:cNvPr>
          <p:cNvSpPr txBox="1"/>
          <p:nvPr/>
        </p:nvSpPr>
        <p:spPr>
          <a:xfrm>
            <a:off x="194911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0A24E5-ACF7-A7D2-826D-B6B6853EB3EC}"/>
              </a:ext>
            </a:extLst>
          </p:cNvPr>
          <p:cNvCxnSpPr>
            <a:cxnSpLocks/>
          </p:cNvCxnSpPr>
          <p:nvPr/>
        </p:nvCxnSpPr>
        <p:spPr>
          <a:xfrm>
            <a:off x="3092115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EA6B5F-4470-C96F-E1C3-1B469F420BA8}"/>
              </a:ext>
            </a:extLst>
          </p:cNvPr>
          <p:cNvCxnSpPr>
            <a:cxnSpLocks/>
          </p:cNvCxnSpPr>
          <p:nvPr/>
        </p:nvCxnSpPr>
        <p:spPr>
          <a:xfrm>
            <a:off x="3092115" y="2739553"/>
            <a:ext cx="3549317" cy="92279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144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112F-282D-CD80-5E41-5D6A7C7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Muons on Event Level</a:t>
            </a:r>
          </a:p>
        </p:txBody>
      </p:sp>
      <p:pic>
        <p:nvPicPr>
          <p:cNvPr id="7" name="Content Placeholder 6" descr="A graph with blue lines&#10;&#10;AI-generated content may be incorrect.">
            <a:extLst>
              <a:ext uri="{FF2B5EF4-FFF2-40B4-BE49-F238E27FC236}">
                <a16:creationId xmlns:a16="http://schemas.microsoft.com/office/drawing/2014/main" id="{FE8FB056-FCCE-8048-6863-2D665932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395"/>
            <a:ext cx="5882982" cy="44323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57C-59DF-9529-4EB2-C7132C56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B603-0EF9-0932-1F24-491E8728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graph of a solar energy&#10;&#10;AI-generated content may be incorrect.">
            <a:extLst>
              <a:ext uri="{FF2B5EF4-FFF2-40B4-BE49-F238E27FC236}">
                <a16:creationId xmlns:a16="http://schemas.microsoft.com/office/drawing/2014/main" id="{256DDD4C-B9B2-0EA7-7635-E44C823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919450"/>
            <a:ext cx="5882982" cy="442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2209A-9363-1BC5-E842-7DCAB7F46BAA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r>
              <a:rPr lang="en-US" dirty="0"/>
              <a:t> Primary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9EE2-F49C-ABAD-8363-42DE1A9FFD4D}"/>
              </a:ext>
            </a:extLst>
          </p:cNvPr>
          <p:cNvSpPr txBox="1"/>
          <p:nvPr/>
        </p:nvSpPr>
        <p:spPr>
          <a:xfrm>
            <a:off x="3170308" y="5479722"/>
            <a:ext cx="264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r>
              <a:rPr lang="en-US" dirty="0"/>
              <a:t> Primary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43C5A-2144-8FC0-B263-23011059657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CDDEAD-713F-AD39-AB55-8B0D9D500F2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D1BDC4-15D2-25CC-0000-8090FC2FB8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567A7-F922-20C7-F6FF-56140B54C5B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819431" y="4776537"/>
            <a:ext cx="1820622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3A9D5-CE3E-DADB-DD00-58D0EA90C4F0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985267-E33F-B9CA-9CD6-D842BB866F52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064B94-5131-A79E-1DD8-EDA629107EA9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2400C1-F697-C17C-B20C-2AF1D695D222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</p:spTree>
    <p:extLst>
      <p:ext uri="{BB962C8B-B14F-4D97-AF65-F5344CB8AC3E}">
        <p14:creationId xmlns:p14="http://schemas.microsoft.com/office/powerpoint/2010/main" val="112255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E8CA-C0E2-3C9A-CEA4-3628271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E4057-447D-8851-14CE-7910DD46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0.84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0.68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0.58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0.02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</a:t>
            </a:r>
            <a:r>
              <a:rPr lang="en-US">
                <a:sym typeface="Wingdings" pitchFamily="2" charset="2"/>
              </a:rPr>
              <a:t>etworks </a:t>
            </a:r>
            <a:r>
              <a:rPr lang="en-US" dirty="0">
                <a:sym typeface="Wingdings" pitchFamily="2" charset="2"/>
              </a:rPr>
              <a:t>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CF68-F440-BD7B-9204-67C325FA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A1421-D119-A145-247E-4F9F588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41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25098</TotalTime>
  <Words>1691</Words>
  <Application>Microsoft Macintosh PowerPoint</Application>
  <PresentationFormat>Widescreen</PresentationFormat>
  <Paragraphs>312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Wingdings</vt:lpstr>
      <vt:lpstr>Office</vt:lpstr>
      <vt:lpstr>Prompt Muons Update - Coincident Events &amp; Systematics   Pascal Gutjahr     August 15, 2025 </vt:lpstr>
      <vt:lpstr>Coincident Primaries on Final Level</vt:lpstr>
      <vt:lpstr>I3MCTree</vt:lpstr>
      <vt:lpstr>Check Signal Statistics for Muon Energy at Surface</vt:lpstr>
      <vt:lpstr>Muon Energy at Surface</vt:lpstr>
      <vt:lpstr>Primary Particles</vt:lpstr>
      <vt:lpstr>Primary Particles on Event Level</vt:lpstr>
      <vt:lpstr>Muons on Event Level</vt:lpstr>
      <vt:lpstr>Estimate Rates with H3a</vt:lpstr>
      <vt:lpstr>Conclusion</vt:lpstr>
      <vt:lpstr>Data—MC Proxy Variable</vt:lpstr>
      <vt:lpstr>Data—MC Proxy Variable: Leadingness &gt; 40 %</vt:lpstr>
      <vt:lpstr>Proxy &amp; Target Distributions Before/After cut (True &amp; Reco)</vt:lpstr>
      <vt:lpstr>Reconstructions for Leadingness: Level 5</vt:lpstr>
      <vt:lpstr>Reconstructions after Leadingness cut: Final Level</vt:lpstr>
      <vt:lpstr>Unfolding on 12.12 years MC Pseudo data</vt:lpstr>
      <vt:lpstr>Robustness Tests</vt:lpstr>
      <vt:lpstr>Test: Pseudo Data set includes ONLY conv</vt:lpstr>
      <vt:lpstr>Test: Pseudo data includes prompt &amp; conv</vt:lpstr>
      <vt:lpstr>Conclusion</vt:lpstr>
      <vt:lpstr>Binning – info for myself</vt:lpstr>
      <vt:lpstr>Final Level Statistics</vt:lpstr>
      <vt:lpstr>Final Level Statistics: Proxy &amp; Target Binning</vt:lpstr>
      <vt:lpstr>Impact of Astrophysical Neutrinos – Muon Energy at Entry</vt:lpstr>
      <vt:lpstr>Assume Latest Astrophysical Diffuse Results by IceCube</vt:lpstr>
      <vt:lpstr>Impact of Astrophysical Neutrinos – Muon Energy at Entry</vt:lpstr>
      <vt:lpstr>Cos(zenith) Distribution</vt:lpstr>
      <vt:lpstr>Impact of Astrophysical Neutrinos – Muon Energy at Surface/Entry</vt:lpstr>
      <vt:lpstr>Z—Vertex Data-MC</vt:lpstr>
      <vt:lpstr>Z—Vertex Data-MC: Entry Position</vt:lpstr>
      <vt:lpstr>Z—Vertex Data-MC: Center Position</vt:lpstr>
      <vt:lpstr>Cos(zenith)</vt:lpstr>
      <vt:lpstr>Include Systematic Uncertainties on Effective Area</vt:lpstr>
      <vt:lpstr>Effective Area</vt:lpstr>
      <vt:lpstr>MCEq vs CORSIKA</vt:lpstr>
      <vt:lpstr>Unfold Burnsample</vt:lpstr>
      <vt:lpstr>Unfold Burnsample</vt:lpstr>
      <vt:lpstr>Stopping Muons and Leading Muons</vt:lpstr>
      <vt:lpstr>Conclusion &amp; Outlook</vt:lpstr>
      <vt:lpstr>Burnsample Proxy</vt:lpstr>
      <vt:lpstr>Statistics</vt:lpstr>
      <vt:lpstr>Q: Why do you choose the muon filter?</vt:lpstr>
      <vt:lpstr>Q: Which quantities do you reconstruct and how do you do this?</vt:lpstr>
      <vt:lpstr>Q: Coincident events are not simulated. Can you show that this does not cause any problems?</vt:lpstr>
      <vt:lpstr>Q: What is the impact of the primary flux on your (most important) distributions?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610</cp:revision>
  <cp:lastPrinted>2024-03-17T23:23:36Z</cp:lastPrinted>
  <dcterms:created xsi:type="dcterms:W3CDTF">2023-09-19T10:10:31Z</dcterms:created>
  <dcterms:modified xsi:type="dcterms:W3CDTF">2025-08-14T12:52:14Z</dcterms:modified>
</cp:coreProperties>
</file>